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94" r:id="rId3"/>
    <p:sldMasterId id="2147483696" r:id="rId4"/>
    <p:sldMasterId id="2147483708" r:id="rId5"/>
    <p:sldMasterId id="2147483720" r:id="rId6"/>
    <p:sldMasterId id="2147483732" r:id="rId7"/>
  </p:sldMasterIdLst>
  <p:notesMasterIdLst>
    <p:notesMasterId r:id="rId29"/>
  </p:notesMasterIdLst>
  <p:sldIdLst>
    <p:sldId id="325" r:id="rId8"/>
    <p:sldId id="380" r:id="rId9"/>
    <p:sldId id="382" r:id="rId10"/>
    <p:sldId id="376" r:id="rId11"/>
    <p:sldId id="377" r:id="rId12"/>
    <p:sldId id="378" r:id="rId13"/>
    <p:sldId id="292" r:id="rId14"/>
    <p:sldId id="282" r:id="rId15"/>
    <p:sldId id="263" r:id="rId16"/>
    <p:sldId id="311" r:id="rId17"/>
    <p:sldId id="298" r:id="rId18"/>
    <p:sldId id="291" r:id="rId19"/>
    <p:sldId id="315" r:id="rId20"/>
    <p:sldId id="316" r:id="rId21"/>
    <p:sldId id="317" r:id="rId22"/>
    <p:sldId id="302" r:id="rId23"/>
    <p:sldId id="320" r:id="rId24"/>
    <p:sldId id="314" r:id="rId25"/>
    <p:sldId id="318" r:id="rId26"/>
    <p:sldId id="381" r:id="rId27"/>
    <p:sldId id="379"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7" autoAdjust="0"/>
    <p:restoredTop sz="71000" autoAdjust="0"/>
  </p:normalViewPr>
  <p:slideViewPr>
    <p:cSldViewPr>
      <p:cViewPr varScale="1">
        <p:scale>
          <a:sx n="51" d="100"/>
          <a:sy n="51" d="100"/>
        </p:scale>
        <p:origin x="1932"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572"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2629DF-15DB-4E9E-91EB-8BDB2397D99E}" type="datetimeFigureOut">
              <a:rPr lang="en-US" smtClean="0"/>
              <a:pPr/>
              <a:t>6/23/2022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640827-D2F2-41DD-AD44-52B1188BB2B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l3harrisgeospatial.com/docs/detectedg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omputerhope.com/jargon/i/imagepro.htm"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computerhope.com/jargon/b/blur.htm" TargetMode="External"/><Relationship Id="rId4" Type="http://schemas.openxmlformats.org/officeDocument/2006/relationships/hyperlink" Target="https://www.computerhope.com/jargon/p/pixel.htm"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Image_compress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1" kern="1200" dirty="0">
                <a:solidFill>
                  <a:schemeClr val="tx1"/>
                </a:solidFill>
                <a:latin typeface="+mn-lt"/>
                <a:ea typeface="+mn-ea"/>
                <a:cs typeface="+mn-cs"/>
              </a:rPr>
              <a:t>Allow me to introduce myself. My name is </a:t>
            </a:r>
            <a:r>
              <a:rPr lang="en-US" sz="1200" b="0" i="1" kern="1200" baseline="0" dirty="0">
                <a:solidFill>
                  <a:schemeClr val="tx1"/>
                </a:solidFill>
                <a:latin typeface="+mn-lt"/>
                <a:ea typeface="+mn-ea"/>
                <a:cs typeface="+mn-cs"/>
              </a:rPr>
              <a:t> </a:t>
            </a:r>
            <a:r>
              <a:rPr lang="en-US" sz="1200" b="0" i="1" kern="1200" baseline="0" dirty="0" err="1">
                <a:solidFill>
                  <a:schemeClr val="tx1"/>
                </a:solidFill>
                <a:latin typeface="+mn-lt"/>
                <a:ea typeface="+mn-ea"/>
                <a:cs typeface="+mn-cs"/>
              </a:rPr>
              <a:t>Hafidz</a:t>
            </a:r>
            <a:r>
              <a:rPr lang="en-US" sz="1200" b="0" i="1" kern="1200" baseline="0" dirty="0">
                <a:solidFill>
                  <a:schemeClr val="tx1"/>
                </a:solidFill>
                <a:latin typeface="+mn-lt"/>
                <a:ea typeface="+mn-ea"/>
                <a:cs typeface="+mn-cs"/>
              </a:rPr>
              <a:t> </a:t>
            </a:r>
            <a:r>
              <a:rPr lang="en-US" sz="1200" b="0" i="1" kern="1200" baseline="0" dirty="0" err="1">
                <a:solidFill>
                  <a:schemeClr val="tx1"/>
                </a:solidFill>
                <a:latin typeface="+mn-lt"/>
                <a:ea typeface="+mn-ea"/>
                <a:cs typeface="+mn-cs"/>
              </a:rPr>
              <a:t>Adhi</a:t>
            </a:r>
            <a:r>
              <a:rPr lang="en-US" sz="1200" b="0" i="1" kern="1200" baseline="0" dirty="0">
                <a:solidFill>
                  <a:schemeClr val="tx1"/>
                </a:solidFill>
                <a:latin typeface="+mn-lt"/>
                <a:ea typeface="+mn-ea"/>
                <a:cs typeface="+mn-cs"/>
              </a:rPr>
              <a:t> </a:t>
            </a:r>
            <a:r>
              <a:rPr lang="en-US" sz="1200" b="0" i="1" kern="1200" baseline="0" dirty="0" err="1">
                <a:solidFill>
                  <a:schemeClr val="tx1"/>
                </a:solidFill>
                <a:latin typeface="+mn-lt"/>
                <a:ea typeface="+mn-ea"/>
                <a:cs typeface="+mn-cs"/>
              </a:rPr>
              <a:t>Pramana</a:t>
            </a:r>
            <a:r>
              <a:rPr lang="en-US" sz="1200" b="0" i="1" kern="1200" baseline="0" dirty="0">
                <a:solidFill>
                  <a:schemeClr val="tx1"/>
                </a:solidFill>
                <a:latin typeface="+mn-lt"/>
                <a:ea typeface="+mn-ea"/>
                <a:cs typeface="+mn-cs"/>
              </a:rPr>
              <a:t> from Computer Engineering 2017 </a:t>
            </a:r>
            <a:r>
              <a:rPr lang="en-US" sz="1200" b="0" i="1" kern="1200" dirty="0">
                <a:solidFill>
                  <a:schemeClr val="tx1"/>
                </a:solidFill>
                <a:latin typeface="+mn-lt"/>
                <a:ea typeface="+mn-ea"/>
                <a:cs typeface="+mn-cs"/>
              </a:rPr>
              <a:t>and I am here to present my. Final Project </a:t>
            </a:r>
          </a:p>
          <a:p>
            <a:r>
              <a:rPr lang="en-ID" sz="1200" b="0" i="1" kern="1200" dirty="0">
                <a:solidFill>
                  <a:schemeClr val="tx1"/>
                </a:solidFill>
                <a:latin typeface="+mn-lt"/>
                <a:ea typeface="+mn-ea"/>
                <a:cs typeface="+mn-cs"/>
              </a:rPr>
              <a:t>My</a:t>
            </a:r>
            <a:r>
              <a:rPr lang="en-ID" sz="1200" b="0" i="1" kern="1200" baseline="0" dirty="0">
                <a:solidFill>
                  <a:schemeClr val="tx1"/>
                </a:solidFill>
                <a:latin typeface="+mn-lt"/>
                <a:ea typeface="+mn-ea"/>
                <a:cs typeface="+mn-cs"/>
              </a:rPr>
              <a:t> supervisor for this </a:t>
            </a:r>
            <a:r>
              <a:rPr lang="en-ID" sz="1200" b="0" i="1" kern="1200" baseline="0" dirty="0" err="1">
                <a:solidFill>
                  <a:schemeClr val="tx1"/>
                </a:solidFill>
                <a:latin typeface="+mn-lt"/>
                <a:ea typeface="+mn-ea"/>
                <a:cs typeface="+mn-cs"/>
              </a:rPr>
              <a:t>projectis</a:t>
            </a:r>
            <a:r>
              <a:rPr lang="en-ID" sz="1200" b="0" i="1" kern="1200" baseline="0" dirty="0">
                <a:solidFill>
                  <a:schemeClr val="tx1"/>
                </a:solidFill>
                <a:latin typeface="+mn-lt"/>
                <a:ea typeface="+mn-ea"/>
                <a:cs typeface="+mn-cs"/>
              </a:rPr>
              <a:t> </a:t>
            </a:r>
            <a:r>
              <a:rPr lang="en-ID" sz="1200" b="0" i="1" kern="1200" baseline="0" dirty="0" err="1">
                <a:solidFill>
                  <a:schemeClr val="tx1"/>
                </a:solidFill>
                <a:latin typeface="+mn-lt"/>
                <a:ea typeface="+mn-ea"/>
                <a:cs typeface="+mn-cs"/>
              </a:rPr>
              <a:t>Mr.Dadet</a:t>
            </a:r>
            <a:r>
              <a:rPr lang="en-ID" sz="1200" b="0" i="1" kern="1200" baseline="0" dirty="0">
                <a:solidFill>
                  <a:schemeClr val="tx1"/>
                </a:solidFill>
                <a:latin typeface="+mn-lt"/>
                <a:ea typeface="+mn-ea"/>
                <a:cs typeface="+mn-cs"/>
              </a:rPr>
              <a:t> </a:t>
            </a:r>
            <a:r>
              <a:rPr lang="en-ID" sz="1200" b="0" i="1" kern="1200" baseline="0" dirty="0" err="1">
                <a:solidFill>
                  <a:schemeClr val="tx1"/>
                </a:solidFill>
                <a:latin typeface="+mn-lt"/>
                <a:ea typeface="+mn-ea"/>
                <a:cs typeface="+mn-cs"/>
              </a:rPr>
              <a:t>Pramadihanto</a:t>
            </a:r>
            <a:endParaRPr lang="en-US" sz="1200" b="0" i="1" kern="1200" dirty="0">
              <a:solidFill>
                <a:schemeClr val="tx1"/>
              </a:solidFill>
              <a:latin typeface="+mn-lt"/>
              <a:ea typeface="+mn-ea"/>
              <a:cs typeface="+mn-cs"/>
            </a:endParaRPr>
          </a:p>
          <a:p>
            <a:r>
              <a:rPr lang="en-ID" sz="1200" b="0" i="1" kern="1200" dirty="0">
                <a:solidFill>
                  <a:schemeClr val="tx1"/>
                </a:solidFill>
                <a:latin typeface="+mn-lt"/>
                <a:ea typeface="+mn-ea"/>
                <a:cs typeface="+mn-cs"/>
              </a:rPr>
              <a:t> and</a:t>
            </a:r>
            <a:endParaRPr lang="en-US" sz="1200" b="0" i="1" kern="1200" dirty="0">
              <a:solidFill>
                <a:schemeClr val="tx1"/>
              </a:solidFill>
              <a:latin typeface="+mn-lt"/>
              <a:ea typeface="+mn-ea"/>
              <a:cs typeface="+mn-cs"/>
            </a:endParaRPr>
          </a:p>
          <a:p>
            <a:r>
              <a:rPr lang="en-US" sz="1200" b="0" i="1" kern="1200" dirty="0">
                <a:solidFill>
                  <a:schemeClr val="tx1"/>
                </a:solidFill>
                <a:latin typeface="+mn-lt"/>
                <a:ea typeface="+mn-ea"/>
                <a:cs typeface="+mn-cs"/>
              </a:rPr>
              <a:t>This presentation is about </a:t>
            </a:r>
            <a:r>
              <a:rPr lang="en-ID" sz="1200" dirty="0"/>
              <a:t>Enhancement of Underwater Images with Fusion</a:t>
            </a:r>
            <a:endParaRPr lang="en-US" dirty="0"/>
          </a:p>
        </p:txBody>
      </p:sp>
      <p:sp>
        <p:nvSpPr>
          <p:cNvPr id="4" name="Slide Number Placeholder 3"/>
          <p:cNvSpPr>
            <a:spLocks noGrp="1"/>
          </p:cNvSpPr>
          <p:nvPr>
            <p:ph type="sldNum" sz="quarter" idx="10"/>
          </p:nvPr>
        </p:nvSpPr>
        <p:spPr/>
        <p:txBody>
          <a:bodyPr/>
          <a:lstStyle/>
          <a:p>
            <a:fld id="{95640827-D2F2-41DD-AD44-52B1188BB2B6}"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7500" lnSpcReduction="20000"/>
          </a:bodyPr>
          <a:lstStyle/>
          <a:p>
            <a:r>
              <a:rPr lang="en-US" sz="1200" b="1" i="1" kern="1200" baseline="0" dirty="0" err="1">
                <a:solidFill>
                  <a:schemeClr val="tx1"/>
                </a:solidFill>
                <a:latin typeface="+mn-lt"/>
                <a:ea typeface="+mn-ea"/>
                <a:cs typeface="+mn-cs"/>
              </a:rPr>
              <a:t>Laplacian</a:t>
            </a:r>
            <a:r>
              <a:rPr lang="en-US" sz="1200" b="1" i="1" kern="1200" baseline="0" dirty="0">
                <a:solidFill>
                  <a:schemeClr val="tx1"/>
                </a:solidFill>
                <a:latin typeface="+mn-lt"/>
                <a:ea typeface="+mn-ea"/>
                <a:cs typeface="+mn-cs"/>
              </a:rPr>
              <a:t> contrast weight (WL) deals with global contrast </a:t>
            </a:r>
            <a:r>
              <a:rPr lang="en-US" sz="1200" kern="1200" baseline="0" dirty="0">
                <a:solidFill>
                  <a:schemeClr val="tx1"/>
                </a:solidFill>
                <a:latin typeface="+mn-lt"/>
                <a:ea typeface="+mn-ea"/>
                <a:cs typeface="+mn-cs"/>
              </a:rPr>
              <a:t>by applying a </a:t>
            </a:r>
            <a:r>
              <a:rPr lang="en-US" sz="1200" kern="1200" baseline="0" dirty="0" err="1">
                <a:solidFill>
                  <a:schemeClr val="tx1"/>
                </a:solidFill>
                <a:latin typeface="+mn-lt"/>
                <a:ea typeface="+mn-ea"/>
                <a:cs typeface="+mn-cs"/>
              </a:rPr>
              <a:t>Laplacian</a:t>
            </a:r>
            <a:r>
              <a:rPr lang="en-US" sz="1200" kern="1200" baseline="0" dirty="0">
                <a:solidFill>
                  <a:schemeClr val="tx1"/>
                </a:solidFill>
                <a:latin typeface="+mn-lt"/>
                <a:ea typeface="+mn-ea"/>
                <a:cs typeface="+mn-cs"/>
              </a:rPr>
              <a:t> filter on each input luminance channel and computing the absolute value of the filter result.</a:t>
            </a:r>
            <a:r>
              <a:rPr lang="en-US" sz="1200" b="0" i="0" kern="1200" dirty="0">
                <a:solidFill>
                  <a:schemeClr val="tx1"/>
                </a:solidFill>
                <a:latin typeface="+mn-lt"/>
                <a:ea typeface="+mn-ea"/>
                <a:cs typeface="+mn-cs"/>
              </a:rPr>
              <a:t> The </a:t>
            </a:r>
            <a:r>
              <a:rPr lang="en-US" sz="1200" b="1" i="0" kern="1200" dirty="0" err="1">
                <a:solidFill>
                  <a:schemeClr val="tx1"/>
                </a:solidFill>
                <a:latin typeface="+mn-lt"/>
                <a:ea typeface="+mn-ea"/>
                <a:cs typeface="+mn-cs"/>
              </a:rPr>
              <a:t>Laplacian</a:t>
            </a:r>
            <a:r>
              <a:rPr lang="en-US" sz="1200" b="1" i="0" kern="1200" dirty="0">
                <a:solidFill>
                  <a:schemeClr val="tx1"/>
                </a:solidFill>
                <a:latin typeface="+mn-lt"/>
                <a:ea typeface="+mn-ea"/>
                <a:cs typeface="+mn-cs"/>
              </a:rPr>
              <a:t> filter</a:t>
            </a:r>
            <a:r>
              <a:rPr lang="en-US" sz="1200" b="0" i="0" kern="1200" dirty="0">
                <a:solidFill>
                  <a:schemeClr val="tx1"/>
                </a:solidFill>
                <a:latin typeface="+mn-lt"/>
                <a:ea typeface="+mn-ea"/>
                <a:cs typeface="+mn-cs"/>
              </a:rPr>
              <a:t> detects sudden intensity transitions in the image and highlights the edges.</a:t>
            </a:r>
          </a:p>
          <a:p>
            <a:r>
              <a:rPr lang="en-US" sz="1200" b="0" i="0" kern="1200" dirty="0">
                <a:solidFill>
                  <a:schemeClr val="tx1"/>
                </a:solidFill>
                <a:latin typeface="+mn-lt"/>
                <a:ea typeface="+mn-ea"/>
                <a:cs typeface="+mn-cs"/>
              </a:rPr>
              <a:t>A </a:t>
            </a:r>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filter is an </a:t>
            </a:r>
            <a:r>
              <a:rPr lang="en-US" sz="1200" b="0" i="0" u="none" strike="noStrike" kern="1200" dirty="0">
                <a:solidFill>
                  <a:schemeClr val="tx1"/>
                </a:solidFill>
                <a:latin typeface="+mn-lt"/>
                <a:ea typeface="+mn-ea"/>
                <a:cs typeface="+mn-cs"/>
                <a:hlinkClick r:id="rId3"/>
              </a:rPr>
              <a:t>edge detector</a:t>
            </a:r>
            <a:r>
              <a:rPr lang="en-US" sz="1200" b="0" i="0" kern="1200" dirty="0">
                <a:solidFill>
                  <a:schemeClr val="tx1"/>
                </a:solidFill>
                <a:latin typeface="+mn-lt"/>
                <a:ea typeface="+mn-ea"/>
                <a:cs typeface="+mn-cs"/>
              </a:rPr>
              <a:t> used to compute the second derivatives of an image, measuring the rate at which the first derivatives change. This determines if a change in adjacent pixel values is from an edge or continuous progression.</a:t>
            </a:r>
          </a:p>
          <a:p>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filter kernels usually contain negative values in a cross pattern, centered within the array. The corners are either zero or positive values. The center value can be either negative or positive. The following array is an example of a 3x3 kernel for a </a:t>
            </a:r>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filter.</a:t>
            </a:r>
            <a:endParaRPr lang="en-US" sz="1200" b="0" i="0" kern="1200">
              <a:solidFill>
                <a:schemeClr val="tx1"/>
              </a:solidFill>
              <a:latin typeface="+mn-lt"/>
              <a:ea typeface="+mn-ea"/>
              <a:cs typeface="+mn-cs"/>
            </a:endParaRPr>
          </a:p>
          <a:p>
            <a:endParaRPr lang="en-ID" sz="1200" dirty="0"/>
          </a:p>
          <a:p>
            <a:endParaRPr lang="en-US" sz="1200" dirty="0"/>
          </a:p>
          <a:p>
            <a:endParaRPr lang="en-US" sz="1200" dirty="0"/>
          </a:p>
          <a:p>
            <a:r>
              <a:rPr lang="en-US" sz="1200" dirty="0" err="1"/>
              <a:t>Laplacian</a:t>
            </a:r>
            <a:r>
              <a:rPr lang="en-US" sz="1200" dirty="0"/>
              <a:t> Contrast Weight </a:t>
            </a:r>
            <a:r>
              <a:rPr lang="en-US" sz="1200" dirty="0" err="1"/>
              <a:t>menangani</a:t>
            </a:r>
            <a:r>
              <a:rPr lang="en-US" sz="1200" dirty="0"/>
              <a:t> </a:t>
            </a:r>
            <a:r>
              <a:rPr lang="en-US" sz="1200" dirty="0" err="1"/>
              <a:t>kontras</a:t>
            </a:r>
            <a:r>
              <a:rPr lang="en-US" sz="1200" dirty="0"/>
              <a:t> global </a:t>
            </a:r>
            <a:r>
              <a:rPr lang="en-US" sz="1200" dirty="0" err="1"/>
              <a:t>dengan</a:t>
            </a:r>
            <a:r>
              <a:rPr lang="en-US" sz="1200" dirty="0"/>
              <a:t> </a:t>
            </a:r>
            <a:r>
              <a:rPr lang="en-US" sz="1200" dirty="0" err="1"/>
              <a:t>menerapkan</a:t>
            </a:r>
            <a:r>
              <a:rPr lang="en-US" sz="1200" dirty="0"/>
              <a:t> filter </a:t>
            </a:r>
            <a:r>
              <a:rPr lang="en-US" sz="1200" dirty="0" err="1"/>
              <a:t>Laplacian</a:t>
            </a:r>
            <a:r>
              <a:rPr lang="en-US" sz="1200" dirty="0"/>
              <a:t> </a:t>
            </a:r>
            <a:r>
              <a:rPr lang="en-US" sz="1200" dirty="0" err="1"/>
              <a:t>pada</a:t>
            </a:r>
            <a:r>
              <a:rPr lang="en-US" sz="1200" dirty="0"/>
              <a:t> </a:t>
            </a:r>
            <a:r>
              <a:rPr lang="en-US" sz="1200" dirty="0" err="1"/>
              <a:t>setiap</a:t>
            </a:r>
            <a:r>
              <a:rPr lang="en-US" sz="1200" dirty="0"/>
              <a:t> </a:t>
            </a:r>
            <a:r>
              <a:rPr lang="en-US" sz="1200" dirty="0" err="1"/>
              <a:t>chanel</a:t>
            </a:r>
            <a:r>
              <a:rPr lang="en-US" sz="1200" dirty="0"/>
              <a:t> </a:t>
            </a:r>
            <a:r>
              <a:rPr lang="en-US" sz="1200" dirty="0" err="1"/>
              <a:t>pencahayaan</a:t>
            </a:r>
            <a:r>
              <a:rPr lang="en-US" sz="1200" dirty="0"/>
              <a:t> input </a:t>
            </a:r>
            <a:r>
              <a:rPr lang="en-US" sz="1200" dirty="0" err="1"/>
              <a:t>dan</a:t>
            </a:r>
            <a:r>
              <a:rPr lang="en-US" sz="1200" dirty="0"/>
              <a:t> </a:t>
            </a:r>
            <a:r>
              <a:rPr lang="en-US" sz="1200" dirty="0" err="1"/>
              <a:t>menghitung</a:t>
            </a:r>
            <a:r>
              <a:rPr lang="en-US" sz="1200" dirty="0"/>
              <a:t> </a:t>
            </a:r>
            <a:r>
              <a:rPr lang="en-US" sz="1200" dirty="0" err="1"/>
              <a:t>nilai</a:t>
            </a:r>
            <a:r>
              <a:rPr lang="en-US" sz="1200" dirty="0"/>
              <a:t> </a:t>
            </a:r>
            <a:r>
              <a:rPr lang="en-US" sz="1200" dirty="0" err="1"/>
              <a:t>absolut</a:t>
            </a:r>
            <a:r>
              <a:rPr lang="en-US" sz="1200" dirty="0"/>
              <a:t> </a:t>
            </a:r>
            <a:r>
              <a:rPr lang="en-US" sz="1200" dirty="0" err="1"/>
              <a:t>dari</a:t>
            </a:r>
            <a:r>
              <a:rPr lang="en-US" sz="1200" dirty="0"/>
              <a:t> </a:t>
            </a:r>
            <a:r>
              <a:rPr lang="en-US" sz="1200" dirty="0" err="1"/>
              <a:t>hasil</a:t>
            </a:r>
            <a:r>
              <a:rPr lang="en-US" sz="1200" dirty="0"/>
              <a:t> filter. </a:t>
            </a:r>
            <a:r>
              <a:rPr lang="en-US" sz="1200" dirty="0" err="1"/>
              <a:t>Laplacian</a:t>
            </a:r>
            <a:r>
              <a:rPr lang="en-US" sz="1200" dirty="0"/>
              <a:t> Filter </a:t>
            </a:r>
            <a:r>
              <a:rPr lang="en-US" sz="1200" dirty="0" err="1"/>
              <a:t>digunakan</a:t>
            </a:r>
            <a:r>
              <a:rPr lang="en-US" sz="1200" dirty="0"/>
              <a:t> </a:t>
            </a:r>
            <a:r>
              <a:rPr lang="en-US" sz="1200" dirty="0" err="1"/>
              <a:t>untuk</a:t>
            </a:r>
            <a:r>
              <a:rPr lang="en-US" sz="1200" dirty="0"/>
              <a:t> </a:t>
            </a:r>
            <a:r>
              <a:rPr lang="en-US" sz="1200" dirty="0" err="1"/>
              <a:t>menghitung</a:t>
            </a:r>
            <a:r>
              <a:rPr lang="en-US" sz="1200" dirty="0"/>
              <a:t> </a:t>
            </a:r>
            <a:r>
              <a:rPr lang="en-US" sz="1200" dirty="0" err="1"/>
              <a:t>turunan</a:t>
            </a:r>
            <a:r>
              <a:rPr lang="en-US" sz="1200" dirty="0"/>
              <a:t> </a:t>
            </a:r>
            <a:r>
              <a:rPr lang="en-US" sz="1200" dirty="0" err="1"/>
              <a:t>kedua</a:t>
            </a:r>
            <a:r>
              <a:rPr lang="en-US" sz="1200" dirty="0"/>
              <a:t> </a:t>
            </a:r>
            <a:r>
              <a:rPr lang="en-US" sz="1200" dirty="0" err="1"/>
              <a:t>dari</a:t>
            </a:r>
            <a:r>
              <a:rPr lang="en-US" sz="1200" dirty="0"/>
              <a:t> </a:t>
            </a:r>
            <a:r>
              <a:rPr lang="en-US" sz="1200" dirty="0" err="1"/>
              <a:t>suatu</a:t>
            </a:r>
            <a:r>
              <a:rPr lang="en-US" sz="1200" dirty="0"/>
              <a:t> </a:t>
            </a:r>
            <a:r>
              <a:rPr lang="en-US" sz="1200" dirty="0" err="1"/>
              <a:t>gambar</a:t>
            </a:r>
            <a:r>
              <a:rPr lang="en-US" sz="1200" dirty="0"/>
              <a:t>, </a:t>
            </a:r>
            <a:r>
              <a:rPr lang="en-US" sz="1200" dirty="0" err="1"/>
              <a:t>mengukur</a:t>
            </a:r>
            <a:r>
              <a:rPr lang="en-US" sz="1200" dirty="0"/>
              <a:t> </a:t>
            </a:r>
            <a:r>
              <a:rPr lang="en-US" sz="1200" dirty="0" err="1"/>
              <a:t>kecepatan</a:t>
            </a:r>
            <a:r>
              <a:rPr lang="en-US" sz="1200" dirty="0"/>
              <a:t> </a:t>
            </a:r>
            <a:r>
              <a:rPr lang="en-US" sz="1200" dirty="0" err="1"/>
              <a:t>perubahan</a:t>
            </a:r>
            <a:r>
              <a:rPr lang="en-US" sz="1200" dirty="0"/>
              <a:t> </a:t>
            </a:r>
            <a:r>
              <a:rPr lang="en-US" sz="1200" dirty="0" err="1"/>
              <a:t>turunan</a:t>
            </a:r>
            <a:r>
              <a:rPr lang="en-US" sz="1200" dirty="0"/>
              <a:t> </a:t>
            </a:r>
            <a:r>
              <a:rPr lang="en-US" sz="1200" dirty="0" err="1"/>
              <a:t>pertama</a:t>
            </a:r>
            <a:r>
              <a:rPr lang="en-US" sz="1200" dirty="0"/>
              <a:t>. </a:t>
            </a:r>
            <a:r>
              <a:rPr lang="en-US" sz="1200" dirty="0" err="1"/>
              <a:t>Laplacian</a:t>
            </a:r>
            <a:r>
              <a:rPr lang="en-US" sz="1200" dirty="0"/>
              <a:t> </a:t>
            </a:r>
            <a:r>
              <a:rPr lang="en-US" sz="1200" dirty="0" err="1"/>
              <a:t>dari</a:t>
            </a:r>
            <a:r>
              <a:rPr lang="en-US" sz="1200" dirty="0"/>
              <a:t> </a:t>
            </a:r>
            <a:r>
              <a:rPr lang="en-US" sz="1200" dirty="0" err="1"/>
              <a:t>sebuah</a:t>
            </a:r>
            <a:r>
              <a:rPr lang="en-US" sz="1200" dirty="0"/>
              <a:t> </a:t>
            </a:r>
            <a:r>
              <a:rPr lang="en-US" sz="1200" dirty="0" err="1"/>
              <a:t>gambar</a:t>
            </a:r>
            <a:r>
              <a:rPr lang="en-US" sz="1200" dirty="0"/>
              <a:t> </a:t>
            </a:r>
            <a:r>
              <a:rPr lang="en-US" sz="1200" dirty="0" err="1"/>
              <a:t>menyoroti</a:t>
            </a:r>
            <a:r>
              <a:rPr lang="en-US" sz="1200" dirty="0"/>
              <a:t> </a:t>
            </a:r>
            <a:r>
              <a:rPr lang="en-US" sz="1200" dirty="0" err="1"/>
              <a:t>daerah</a:t>
            </a:r>
            <a:r>
              <a:rPr lang="en-US" sz="1200" dirty="0"/>
              <a:t> </a:t>
            </a:r>
            <a:r>
              <a:rPr lang="en-US" sz="1200" dirty="0" err="1"/>
              <a:t>dengan</a:t>
            </a:r>
            <a:r>
              <a:rPr lang="en-US" sz="1200" dirty="0"/>
              <a:t> </a:t>
            </a:r>
            <a:r>
              <a:rPr lang="en-US" sz="1200" dirty="0" err="1"/>
              <a:t>perubahan</a:t>
            </a:r>
            <a:r>
              <a:rPr lang="en-US" sz="1200" dirty="0"/>
              <a:t> </a:t>
            </a:r>
            <a:r>
              <a:rPr lang="en-US" sz="1200" dirty="0" err="1"/>
              <a:t>intensitas</a:t>
            </a:r>
            <a:r>
              <a:rPr lang="en-US" sz="1200" dirty="0"/>
              <a:t> yang </a:t>
            </a:r>
            <a:r>
              <a:rPr lang="en-US" sz="1200" dirty="0" err="1"/>
              <a:t>besar</a:t>
            </a:r>
            <a:r>
              <a:rPr lang="en-US" sz="1200" dirty="0"/>
              <a:t> </a:t>
            </a:r>
            <a:r>
              <a:rPr lang="en-US" sz="1200" dirty="0" err="1"/>
              <a:t>dan</a:t>
            </a:r>
            <a:r>
              <a:rPr lang="en-US" sz="1200" dirty="0"/>
              <a:t> </a:t>
            </a:r>
            <a:r>
              <a:rPr lang="en-US" sz="1200" dirty="0" err="1"/>
              <a:t>karena</a:t>
            </a:r>
            <a:r>
              <a:rPr lang="en-US" sz="1200" dirty="0"/>
              <a:t> </a:t>
            </a:r>
            <a:r>
              <a:rPr lang="en-US" sz="1200" dirty="0" err="1"/>
              <a:t>itu</a:t>
            </a:r>
            <a:r>
              <a:rPr lang="en-US" sz="1200" dirty="0"/>
              <a:t> </a:t>
            </a:r>
            <a:r>
              <a:rPr lang="en-US" sz="1200" dirty="0" err="1"/>
              <a:t>sering</a:t>
            </a:r>
            <a:r>
              <a:rPr lang="en-US" sz="1200" dirty="0"/>
              <a:t> </a:t>
            </a:r>
            <a:r>
              <a:rPr lang="en-US" sz="1200" dirty="0" err="1"/>
              <a:t>digunakan</a:t>
            </a:r>
            <a:r>
              <a:rPr lang="en-US" sz="1200" dirty="0"/>
              <a:t> </a:t>
            </a:r>
            <a:r>
              <a:rPr lang="en-US" sz="1200" dirty="0" err="1"/>
              <a:t>untuk</a:t>
            </a:r>
            <a:r>
              <a:rPr lang="en-US" sz="1200" dirty="0"/>
              <a:t> </a:t>
            </a:r>
            <a:r>
              <a:rPr lang="en-US" sz="1200" dirty="0" err="1"/>
              <a:t>mendeteksi</a:t>
            </a:r>
            <a:r>
              <a:rPr lang="en-US" sz="1200" dirty="0"/>
              <a:t> edge. </a:t>
            </a:r>
            <a:r>
              <a:rPr lang="en-ID" sz="1200" dirty="0" err="1"/>
              <a:t>Persamaan</a:t>
            </a:r>
            <a:r>
              <a:rPr lang="en-ID" sz="1200" dirty="0"/>
              <a:t> </a:t>
            </a:r>
            <a:r>
              <a:rPr lang="en-ID" sz="1200" dirty="0" err="1"/>
              <a:t>matematika</a:t>
            </a:r>
            <a:r>
              <a:rPr lang="en-ID" sz="1200" dirty="0"/>
              <a:t> </a:t>
            </a:r>
            <a:r>
              <a:rPr lang="en-ID" sz="1200" dirty="0" err="1"/>
              <a:t>dari</a:t>
            </a:r>
            <a:r>
              <a:rPr lang="en-ID" sz="1200" dirty="0"/>
              <a:t> </a:t>
            </a:r>
            <a:r>
              <a:rPr lang="en-ID" sz="1200" dirty="0" err="1"/>
              <a:t>Laplacian</a:t>
            </a:r>
            <a:r>
              <a:rPr lang="en-ID" sz="1200" dirty="0"/>
              <a:t> operator </a:t>
            </a:r>
            <a:r>
              <a:rPr lang="en-ID" sz="1200" dirty="0" err="1"/>
              <a:t>adalah</a:t>
            </a:r>
            <a:r>
              <a:rPr lang="en-ID" sz="1200" dirty="0"/>
              <a:t> </a:t>
            </a:r>
            <a:r>
              <a:rPr lang="en-ID" sz="1200" dirty="0" err="1"/>
              <a:t>sebagai</a:t>
            </a:r>
            <a:r>
              <a:rPr lang="en-ID" sz="1200" dirty="0"/>
              <a:t> </a:t>
            </a:r>
            <a:r>
              <a:rPr lang="en-ID" sz="1200" dirty="0" err="1"/>
              <a:t>berikut</a:t>
            </a:r>
            <a:r>
              <a:rPr lang="en-ID" sz="1200" dirty="0"/>
              <a:t> :</a:t>
            </a:r>
          </a:p>
          <a:p>
            <a:endParaRPr lang="en-ID" sz="1200" dirty="0"/>
          </a:p>
          <a:p>
            <a:r>
              <a:rPr lang="en-US" sz="1200" b="0" i="0" kern="1200" dirty="0">
                <a:solidFill>
                  <a:schemeClr val="tx1"/>
                </a:solidFill>
                <a:latin typeface="+mn-lt"/>
                <a:ea typeface="+mn-ea"/>
                <a:cs typeface="+mn-cs"/>
              </a:rPr>
              <a:t>.</a:t>
            </a:r>
          </a:p>
          <a:p>
            <a:endParaRPr lang="en-ID" sz="1200" b="0" i="0" kern="1200" dirty="0">
              <a:solidFill>
                <a:schemeClr val="tx1"/>
              </a:solidFill>
              <a:latin typeface="+mn-lt"/>
              <a:ea typeface="+mn-ea"/>
              <a:cs typeface="+mn-cs"/>
            </a:endParaRPr>
          </a:p>
          <a:p>
            <a:r>
              <a:rPr lang="en-US" sz="1200" b="1" i="0" kern="1200" dirty="0" err="1">
                <a:solidFill>
                  <a:schemeClr val="tx1"/>
                </a:solidFill>
                <a:latin typeface="+mn-lt"/>
                <a:ea typeface="+mn-ea"/>
                <a:cs typeface="+mn-cs"/>
              </a:rPr>
              <a:t>Laplacian</a:t>
            </a:r>
            <a:r>
              <a:rPr lang="en-US" sz="1200" b="1" i="0" kern="1200" dirty="0">
                <a:solidFill>
                  <a:schemeClr val="tx1"/>
                </a:solidFill>
                <a:latin typeface="+mn-lt"/>
                <a:ea typeface="+mn-ea"/>
                <a:cs typeface="+mn-cs"/>
              </a:rPr>
              <a:t> Operator is also known as a derivative operator which is used to find edges in an image.</a:t>
            </a:r>
            <a:endParaRPr lang="en-ID" sz="1200" dirty="0"/>
          </a:p>
          <a:p>
            <a:r>
              <a:rPr lang="en-ID" sz="1200" dirty="0"/>
              <a:t>Sum of 2</a:t>
            </a:r>
            <a:r>
              <a:rPr lang="en-ID" sz="1200" baseline="30000" dirty="0"/>
              <a:t>nd</a:t>
            </a:r>
            <a:r>
              <a:rPr lang="en-ID" sz="1200" dirty="0"/>
              <a:t> derivative of the image of Respective X</a:t>
            </a:r>
            <a:r>
              <a:rPr lang="en-ID" sz="1200" baseline="0" dirty="0"/>
              <a:t> </a:t>
            </a:r>
            <a:r>
              <a:rPr lang="en-ID" sz="1200" dirty="0"/>
              <a:t>2</a:t>
            </a:r>
            <a:r>
              <a:rPr lang="en-ID" sz="1200" baseline="30000" dirty="0"/>
              <a:t>nd</a:t>
            </a:r>
            <a:r>
              <a:rPr lang="en-ID" sz="1200" dirty="0"/>
              <a:t> derivative of the image of Respective Y</a:t>
            </a:r>
          </a:p>
          <a:p>
            <a:endParaRPr lang="en-ID" sz="1200" dirty="0"/>
          </a:p>
          <a:p>
            <a:r>
              <a:rPr lang="en-US" sz="1200" dirty="0"/>
              <a:t>Kernel </a:t>
            </a:r>
            <a:r>
              <a:rPr lang="en-US" sz="1200" dirty="0" err="1"/>
              <a:t>Laplacian</a:t>
            </a:r>
            <a:r>
              <a:rPr lang="en-US" sz="1200" dirty="0"/>
              <a:t> filter </a:t>
            </a:r>
            <a:r>
              <a:rPr lang="en-US" sz="1200" dirty="0" err="1"/>
              <a:t>biasanya</a:t>
            </a:r>
            <a:r>
              <a:rPr lang="en-US" sz="1200" dirty="0"/>
              <a:t> </a:t>
            </a:r>
            <a:r>
              <a:rPr lang="en-US" sz="1200" dirty="0" err="1"/>
              <a:t>berisi</a:t>
            </a:r>
            <a:r>
              <a:rPr lang="en-US" sz="1200" dirty="0"/>
              <a:t> </a:t>
            </a:r>
            <a:r>
              <a:rPr lang="en-US" sz="1200" dirty="0" err="1"/>
              <a:t>nilai</a:t>
            </a:r>
            <a:r>
              <a:rPr lang="en-US" sz="1200" dirty="0"/>
              <a:t> </a:t>
            </a:r>
            <a:r>
              <a:rPr lang="en-US" sz="1200" dirty="0" err="1"/>
              <a:t>negatif</a:t>
            </a:r>
            <a:r>
              <a:rPr lang="en-US" sz="1200" dirty="0"/>
              <a:t> </a:t>
            </a:r>
            <a:r>
              <a:rPr lang="en-US" sz="1200" dirty="0" err="1"/>
              <a:t>dalam</a:t>
            </a:r>
            <a:r>
              <a:rPr lang="en-US" sz="1200" dirty="0"/>
              <a:t> </a:t>
            </a:r>
            <a:r>
              <a:rPr lang="en-US" sz="1200" dirty="0" err="1"/>
              <a:t>pola</a:t>
            </a:r>
            <a:r>
              <a:rPr lang="en-US" sz="1200" dirty="0"/>
              <a:t> </a:t>
            </a:r>
            <a:r>
              <a:rPr lang="en-US" sz="1200" dirty="0" err="1"/>
              <a:t>silang</a:t>
            </a:r>
            <a:r>
              <a:rPr lang="en-US" sz="1200" dirty="0"/>
              <a:t>, </a:t>
            </a:r>
            <a:r>
              <a:rPr lang="en-US" sz="1200" dirty="0" err="1"/>
              <a:t>berpusat</a:t>
            </a:r>
            <a:r>
              <a:rPr lang="en-US" sz="1200" dirty="0"/>
              <a:t> </a:t>
            </a:r>
            <a:r>
              <a:rPr lang="en-US" sz="1200" dirty="0" err="1"/>
              <a:t>di</a:t>
            </a:r>
            <a:r>
              <a:rPr lang="en-US" sz="1200" dirty="0"/>
              <a:t> </a:t>
            </a:r>
            <a:r>
              <a:rPr lang="en-US" sz="1200" dirty="0" err="1"/>
              <a:t>dalam</a:t>
            </a:r>
            <a:r>
              <a:rPr lang="en-US" sz="1200" dirty="0"/>
              <a:t> array. </a:t>
            </a:r>
            <a:r>
              <a:rPr lang="en-US" sz="1200" dirty="0" err="1"/>
              <a:t>Sudut-sudut</a:t>
            </a:r>
            <a:r>
              <a:rPr lang="en-US" sz="1200" dirty="0"/>
              <a:t> </a:t>
            </a:r>
            <a:r>
              <a:rPr lang="en-US" sz="1200" dirty="0" err="1"/>
              <a:t>dari</a:t>
            </a:r>
            <a:r>
              <a:rPr lang="en-US" sz="1200" dirty="0"/>
              <a:t> kernel </a:t>
            </a:r>
            <a:r>
              <a:rPr lang="en-US" sz="1200" dirty="0" err="1"/>
              <a:t>ini</a:t>
            </a:r>
            <a:r>
              <a:rPr lang="en-US" sz="1200" dirty="0"/>
              <a:t> </a:t>
            </a:r>
            <a:r>
              <a:rPr lang="en-US" sz="1200" dirty="0" err="1"/>
              <a:t>adalah</a:t>
            </a:r>
            <a:r>
              <a:rPr lang="en-US" sz="1200" dirty="0"/>
              <a:t> </a:t>
            </a:r>
            <a:r>
              <a:rPr lang="en-US" sz="1200" dirty="0" err="1"/>
              <a:t>nilai</a:t>
            </a:r>
            <a:r>
              <a:rPr lang="en-US" sz="1200" dirty="0"/>
              <a:t> </a:t>
            </a:r>
            <a:r>
              <a:rPr lang="en-US" sz="1200" dirty="0" err="1"/>
              <a:t>nol</a:t>
            </a:r>
            <a:r>
              <a:rPr lang="en-US" sz="1200" dirty="0"/>
              <a:t> </a:t>
            </a:r>
            <a:r>
              <a:rPr lang="en-US" sz="1200" dirty="0" err="1"/>
              <a:t>atau</a:t>
            </a:r>
            <a:r>
              <a:rPr lang="en-US" sz="1200" dirty="0"/>
              <a:t> </a:t>
            </a:r>
            <a:r>
              <a:rPr lang="en-US" sz="1200" dirty="0" err="1"/>
              <a:t>positif</a:t>
            </a:r>
            <a:r>
              <a:rPr lang="en-US" sz="1200" dirty="0"/>
              <a:t>. </a:t>
            </a:r>
            <a:r>
              <a:rPr lang="en-US" sz="1200" dirty="0" err="1"/>
              <a:t>Nilai</a:t>
            </a:r>
            <a:r>
              <a:rPr lang="en-US" sz="1200" dirty="0"/>
              <a:t> </a:t>
            </a:r>
            <a:r>
              <a:rPr lang="en-US" sz="1200" dirty="0" err="1"/>
              <a:t>pusat</a:t>
            </a:r>
            <a:r>
              <a:rPr lang="en-US" sz="1200" dirty="0"/>
              <a:t> kernel </a:t>
            </a:r>
            <a:r>
              <a:rPr lang="en-US" sz="1200" dirty="0" err="1"/>
              <a:t>dapat</a:t>
            </a:r>
            <a:r>
              <a:rPr lang="en-US" sz="1200" dirty="0"/>
              <a:t> </a:t>
            </a:r>
            <a:r>
              <a:rPr lang="en-US" sz="1200" dirty="0" err="1"/>
              <a:t>berupa</a:t>
            </a:r>
            <a:r>
              <a:rPr lang="en-US" sz="1200" dirty="0"/>
              <a:t> </a:t>
            </a:r>
            <a:r>
              <a:rPr lang="en-US" sz="1200" dirty="0" err="1"/>
              <a:t>nilai</a:t>
            </a:r>
            <a:r>
              <a:rPr lang="en-US" sz="1200" dirty="0"/>
              <a:t> </a:t>
            </a:r>
            <a:r>
              <a:rPr lang="en-US" sz="1200" dirty="0" err="1"/>
              <a:t>negatif</a:t>
            </a:r>
            <a:r>
              <a:rPr lang="en-US" sz="1200" dirty="0"/>
              <a:t> </a:t>
            </a:r>
            <a:r>
              <a:rPr lang="en-US" sz="1200" dirty="0" err="1"/>
              <a:t>atau</a:t>
            </a:r>
            <a:r>
              <a:rPr lang="en-US" sz="1200" dirty="0"/>
              <a:t> </a:t>
            </a:r>
            <a:r>
              <a:rPr lang="en-US" sz="1200" dirty="0" err="1"/>
              <a:t>positif</a:t>
            </a:r>
            <a:r>
              <a:rPr lang="en-US" sz="1200" dirty="0"/>
              <a:t>.</a:t>
            </a:r>
            <a:endParaRPr lang="en-US" dirty="0"/>
          </a:p>
          <a:p>
            <a:endParaRPr lang="en-ID" dirty="0"/>
          </a:p>
          <a:p>
            <a:endParaRPr lang="en-ID" dirty="0"/>
          </a:p>
          <a:p>
            <a:r>
              <a:rPr lang="en-US" sz="1200" b="0" i="0" kern="1200" dirty="0">
                <a:solidFill>
                  <a:schemeClr val="tx1"/>
                </a:solidFill>
                <a:latin typeface="+mn-lt"/>
                <a:ea typeface="+mn-ea"/>
                <a:cs typeface="+mn-cs"/>
              </a:rPr>
              <a:t>The </a:t>
            </a:r>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of an image highlights regions of rapid intensity change and is an example of a second order or a second derivative method of enhancement [31]. It is particularly good at finding the fine details of an image. Any feature with a sharp discontinuity will be enhanced by a </a:t>
            </a:r>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operator. The </a:t>
            </a:r>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is a well-known linear differential operator approximating the second derivative given by Eq. (11</a:t>
            </a:r>
            <a:endParaRPr lang="en-US" dirty="0"/>
          </a:p>
        </p:txBody>
      </p:sp>
      <p:sp>
        <p:nvSpPr>
          <p:cNvPr id="4" name="Slide Number Placeholder 3"/>
          <p:cNvSpPr>
            <a:spLocks noGrp="1"/>
          </p:cNvSpPr>
          <p:nvPr>
            <p:ph type="sldNum" sz="quarter" idx="10"/>
          </p:nvPr>
        </p:nvSpPr>
        <p:spPr/>
        <p:txBody>
          <a:bodyPr/>
          <a:lstStyle/>
          <a:p>
            <a:fld id="{95640827-D2F2-41DD-AD44-52B1188BB2B6}"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pPr algn="l"/>
            <a:r>
              <a:rPr lang="en-US" sz="1800" b="0" i="0" u="none" strike="noStrike" baseline="0" dirty="0">
                <a:latin typeface="SppwkdAdvTT5ada87cc"/>
              </a:rPr>
              <a:t>Local Contrast weight is used to detect the local change of the input image, and can get</a:t>
            </a:r>
          </a:p>
          <a:p>
            <a:pPr algn="l"/>
            <a:r>
              <a:rPr lang="en-US" sz="1800" b="0" i="0" u="none" strike="noStrike" baseline="0" dirty="0">
                <a:latin typeface="SppwkdAdvTT5ada87cc"/>
              </a:rPr>
              <a:t>better edge information and texture changes</a:t>
            </a:r>
            <a:endParaRPr lang="en-US" sz="1200" b="1" i="1" kern="1200" baseline="0" dirty="0">
              <a:solidFill>
                <a:schemeClr val="tx1"/>
              </a:solidFill>
              <a:latin typeface="+mn-lt"/>
              <a:ea typeface="+mn-ea"/>
              <a:cs typeface="+mn-cs"/>
            </a:endParaRPr>
          </a:p>
          <a:p>
            <a:endParaRPr lang="en-US" sz="1200" b="1" i="1" kern="1200" baseline="0" dirty="0">
              <a:solidFill>
                <a:schemeClr val="tx1"/>
              </a:solidFill>
              <a:latin typeface="+mn-lt"/>
              <a:ea typeface="+mn-ea"/>
              <a:cs typeface="+mn-cs"/>
            </a:endParaRPr>
          </a:p>
          <a:p>
            <a:r>
              <a:rPr lang="en-US" sz="1200" b="1" i="1" kern="1200" baseline="0" dirty="0">
                <a:solidFill>
                  <a:schemeClr val="tx1"/>
                </a:solidFill>
                <a:latin typeface="+mn-lt"/>
                <a:ea typeface="+mn-ea"/>
                <a:cs typeface="+mn-cs"/>
              </a:rPr>
              <a:t>Local contrast weight (WLC) comprises the relation between </a:t>
            </a:r>
            <a:r>
              <a:rPr lang="en-US" sz="1200" kern="1200" baseline="0" dirty="0">
                <a:solidFill>
                  <a:schemeClr val="tx1"/>
                </a:solidFill>
                <a:latin typeface="+mn-lt"/>
                <a:ea typeface="+mn-ea"/>
                <a:cs typeface="+mn-cs"/>
              </a:rPr>
              <a:t>each pixel and its neighborhoods average. The impact</a:t>
            </a:r>
          </a:p>
          <a:p>
            <a:r>
              <a:rPr lang="en-US" sz="1200" kern="1200" baseline="0" dirty="0">
                <a:solidFill>
                  <a:schemeClr val="tx1"/>
                </a:solidFill>
                <a:latin typeface="+mn-lt"/>
                <a:ea typeface="+mn-ea"/>
                <a:cs typeface="+mn-cs"/>
              </a:rPr>
              <a:t>of this measure is to strengthen the local contrast appearance since it advantages the transitions mainly in the</a:t>
            </a:r>
          </a:p>
          <a:p>
            <a:r>
              <a:rPr lang="en-US" sz="1200" kern="1200" baseline="0" dirty="0">
                <a:solidFill>
                  <a:schemeClr val="tx1"/>
                </a:solidFill>
                <a:latin typeface="+mn-lt"/>
                <a:ea typeface="+mn-ea"/>
                <a:cs typeface="+mn-cs"/>
              </a:rPr>
              <a:t>highlighted and shadowed parts of the second input. The (WLC) is computed as the standard deviation between pixel</a:t>
            </a:r>
          </a:p>
          <a:p>
            <a:r>
              <a:rPr lang="en-US" sz="1200" kern="1200" baseline="0" dirty="0">
                <a:solidFill>
                  <a:schemeClr val="tx1"/>
                </a:solidFill>
                <a:latin typeface="+mn-lt"/>
                <a:ea typeface="+mn-ea"/>
                <a:cs typeface="+mn-cs"/>
              </a:rPr>
              <a:t>luminance level and the local average of its surrounding region:</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Bobot</a:t>
            </a:r>
            <a:r>
              <a:rPr lang="en-US" sz="1200" dirty="0"/>
              <a:t> </a:t>
            </a:r>
            <a:r>
              <a:rPr lang="en-US" sz="1200" dirty="0" err="1"/>
              <a:t>kontras</a:t>
            </a:r>
            <a:r>
              <a:rPr lang="en-US" sz="1200" dirty="0"/>
              <a:t> </a:t>
            </a:r>
            <a:r>
              <a:rPr lang="en-US" sz="1200" dirty="0" err="1"/>
              <a:t>lokal</a:t>
            </a:r>
            <a:r>
              <a:rPr lang="en-US" sz="1200" dirty="0"/>
              <a:t> (Local Contrast Weight) </a:t>
            </a:r>
            <a:r>
              <a:rPr lang="en-US" sz="1200" dirty="0" err="1"/>
              <a:t>terdiri</a:t>
            </a:r>
            <a:r>
              <a:rPr lang="en-US" sz="1200" dirty="0"/>
              <a:t> </a:t>
            </a:r>
            <a:r>
              <a:rPr lang="en-US" sz="1200" dirty="0" err="1"/>
              <a:t>dari</a:t>
            </a:r>
            <a:r>
              <a:rPr lang="en-US" sz="1200" dirty="0"/>
              <a:t> </a:t>
            </a:r>
            <a:r>
              <a:rPr lang="en-US" sz="1200" dirty="0" err="1"/>
              <a:t>hubungan</a:t>
            </a:r>
            <a:r>
              <a:rPr lang="en-US" sz="1200" dirty="0"/>
              <a:t> </a:t>
            </a:r>
            <a:r>
              <a:rPr lang="en-US" sz="1200" dirty="0" err="1"/>
              <a:t>antara</a:t>
            </a:r>
            <a:r>
              <a:rPr lang="en-US" sz="1200" dirty="0"/>
              <a:t> </a:t>
            </a:r>
            <a:r>
              <a:rPr lang="en-US" sz="1200" dirty="0" err="1"/>
              <a:t>setiap</a:t>
            </a:r>
            <a:r>
              <a:rPr lang="en-US" sz="1200" dirty="0"/>
              <a:t> </a:t>
            </a:r>
            <a:r>
              <a:rPr lang="en-US" sz="1200" dirty="0" err="1"/>
              <a:t>piksel</a:t>
            </a:r>
            <a:r>
              <a:rPr lang="en-US" sz="1200" dirty="0"/>
              <a:t> </a:t>
            </a:r>
            <a:r>
              <a:rPr lang="en-US" sz="1200" dirty="0" err="1"/>
              <a:t>dan</a:t>
            </a:r>
            <a:r>
              <a:rPr lang="en-US" sz="1200" dirty="0"/>
              <a:t> rata-rata </a:t>
            </a:r>
            <a:r>
              <a:rPr lang="en-US" sz="1200" dirty="0" err="1"/>
              <a:t>piksel</a:t>
            </a:r>
            <a:r>
              <a:rPr lang="en-US" sz="1200" dirty="0"/>
              <a:t> </a:t>
            </a:r>
            <a:r>
              <a:rPr lang="en-US" sz="1200" dirty="0" err="1"/>
              <a:t>di</a:t>
            </a:r>
            <a:r>
              <a:rPr lang="en-US" sz="1200" dirty="0"/>
              <a:t> </a:t>
            </a:r>
            <a:r>
              <a:rPr lang="en-US" sz="1200" dirty="0" err="1"/>
              <a:t>sekitarnya</a:t>
            </a:r>
            <a:r>
              <a:rPr lang="en-US" sz="1200" dirty="0"/>
              <a:t>. </a:t>
            </a:r>
            <a:r>
              <a:rPr lang="en-US" sz="1200" dirty="0" err="1"/>
              <a:t>Tujuan</a:t>
            </a:r>
            <a:r>
              <a:rPr lang="en-US" sz="1200" dirty="0"/>
              <a:t> </a:t>
            </a:r>
            <a:r>
              <a:rPr lang="en-US" sz="1200" dirty="0" err="1"/>
              <a:t>dari</a:t>
            </a:r>
            <a:r>
              <a:rPr lang="en-US" sz="1200" dirty="0"/>
              <a:t> </a:t>
            </a:r>
            <a:r>
              <a:rPr lang="en-US" sz="1200" dirty="0" err="1"/>
              <a:t>langkah</a:t>
            </a:r>
            <a:r>
              <a:rPr lang="en-US" sz="1200" dirty="0"/>
              <a:t> </a:t>
            </a:r>
            <a:r>
              <a:rPr lang="en-US" sz="1200" dirty="0" err="1"/>
              <a:t>ini</a:t>
            </a:r>
            <a:r>
              <a:rPr lang="en-US" sz="1200" dirty="0"/>
              <a:t> </a:t>
            </a:r>
            <a:r>
              <a:rPr lang="en-US" sz="1200" dirty="0" err="1"/>
              <a:t>adalah</a:t>
            </a:r>
            <a:r>
              <a:rPr lang="en-US" sz="1200" dirty="0"/>
              <a:t> </a:t>
            </a:r>
            <a:r>
              <a:rPr lang="en-US" sz="1200" dirty="0" err="1"/>
              <a:t>untuk</a:t>
            </a:r>
            <a:r>
              <a:rPr lang="en-US" sz="1200" dirty="0"/>
              <a:t> </a:t>
            </a:r>
            <a:r>
              <a:rPr lang="en-US" sz="1200" dirty="0" err="1"/>
              <a:t>memperkuat</a:t>
            </a:r>
            <a:r>
              <a:rPr lang="en-US" sz="1200" dirty="0"/>
              <a:t> </a:t>
            </a:r>
            <a:r>
              <a:rPr lang="en-US" sz="1200" dirty="0" err="1"/>
              <a:t>tampilan</a:t>
            </a:r>
            <a:r>
              <a:rPr lang="en-US" sz="1200" dirty="0"/>
              <a:t> </a:t>
            </a:r>
            <a:r>
              <a:rPr lang="en-US" sz="1200" dirty="0" err="1"/>
              <a:t>kontras</a:t>
            </a:r>
            <a:r>
              <a:rPr lang="en-US" sz="1200" dirty="0"/>
              <a:t>. Local Contrast Weight </a:t>
            </a:r>
            <a:r>
              <a:rPr lang="en-US" sz="1200" dirty="0" err="1"/>
              <a:t>didapatkan</a:t>
            </a:r>
            <a:r>
              <a:rPr lang="en-US" sz="1200" dirty="0"/>
              <a:t> </a:t>
            </a:r>
            <a:r>
              <a:rPr lang="en-US" sz="1200" dirty="0" err="1"/>
              <a:t>dengan</a:t>
            </a:r>
            <a:r>
              <a:rPr lang="en-US" sz="1200" dirty="0"/>
              <a:t> </a:t>
            </a:r>
            <a:r>
              <a:rPr lang="en-US" sz="1200" dirty="0" err="1"/>
              <a:t>menghitung</a:t>
            </a:r>
            <a:r>
              <a:rPr lang="en-US" sz="1200" dirty="0"/>
              <a:t> </a:t>
            </a:r>
            <a:r>
              <a:rPr lang="en-US" sz="1200" dirty="0" err="1"/>
              <a:t>standar</a:t>
            </a:r>
            <a:r>
              <a:rPr lang="en-US" sz="1200" dirty="0"/>
              <a:t> </a:t>
            </a:r>
            <a:r>
              <a:rPr lang="en-US" sz="1200" dirty="0" err="1"/>
              <a:t>deviasi</a:t>
            </a:r>
            <a:r>
              <a:rPr lang="en-US" sz="1200" dirty="0"/>
              <a:t> </a:t>
            </a:r>
            <a:r>
              <a:rPr lang="en-US" sz="1200" dirty="0" err="1"/>
              <a:t>tingkat</a:t>
            </a:r>
            <a:r>
              <a:rPr lang="en-US" sz="1200" dirty="0"/>
              <a:t> </a:t>
            </a:r>
            <a:r>
              <a:rPr lang="en-US" sz="1200" dirty="0" err="1"/>
              <a:t>kecerahan</a:t>
            </a:r>
            <a:r>
              <a:rPr lang="en-US" sz="1200" dirty="0"/>
              <a:t> </a:t>
            </a:r>
            <a:r>
              <a:rPr lang="en-US" sz="1200" dirty="0" err="1"/>
              <a:t>antar</a:t>
            </a:r>
            <a:r>
              <a:rPr lang="en-US" sz="1200" dirty="0"/>
              <a:t> </a:t>
            </a:r>
            <a:r>
              <a:rPr lang="en-US" sz="1200" dirty="0" err="1"/>
              <a:t>piksel</a:t>
            </a:r>
            <a:r>
              <a:rPr lang="en-US" sz="1200" dirty="0"/>
              <a:t> </a:t>
            </a:r>
            <a:r>
              <a:rPr lang="en-US" sz="1200" dirty="0" err="1"/>
              <a:t>dan</a:t>
            </a:r>
            <a:r>
              <a:rPr lang="en-US" sz="1200" dirty="0"/>
              <a:t> rata-rata </a:t>
            </a:r>
            <a:r>
              <a:rPr lang="en-US" sz="1200" dirty="0" err="1"/>
              <a:t>lokal</a:t>
            </a:r>
            <a:r>
              <a:rPr lang="en-US" sz="1200" dirty="0"/>
              <a:t> </a:t>
            </a:r>
            <a:r>
              <a:rPr lang="en-US" sz="1200" dirty="0" err="1"/>
              <a:t>dari</a:t>
            </a:r>
            <a:r>
              <a:rPr lang="en-US" sz="1200" dirty="0"/>
              <a:t> </a:t>
            </a:r>
            <a:r>
              <a:rPr lang="en-US" sz="1200" dirty="0" err="1"/>
              <a:t>piksel</a:t>
            </a:r>
            <a:r>
              <a:rPr lang="en-US" sz="1200" dirty="0"/>
              <a:t> </a:t>
            </a:r>
            <a:r>
              <a:rPr lang="en-US" sz="1200" dirty="0" err="1"/>
              <a:t>di</a:t>
            </a:r>
            <a:r>
              <a:rPr lang="en-US" sz="1200" dirty="0"/>
              <a:t> </a:t>
            </a:r>
            <a:r>
              <a:rPr lang="en-US" sz="1200" dirty="0" err="1"/>
              <a:t>sekitarnya</a:t>
            </a:r>
            <a:r>
              <a:rPr lang="en-US" sz="1200" dirty="0"/>
              <a:t>:</a:t>
            </a:r>
            <a:endParaRPr lang="en-US" dirty="0"/>
          </a:p>
          <a:p>
            <a:pPr>
              <a:buNone/>
            </a:pPr>
            <a:endParaRPr lang="en-ID" sz="1200" dirty="0"/>
          </a:p>
          <a:p>
            <a:pPr>
              <a:buNone/>
            </a:pPr>
            <a:r>
              <a:rPr lang="en-ID" sz="1200" dirty="0"/>
              <a:t>where    represents luminance channel  from image input and </a:t>
            </a:r>
            <a:r>
              <a:rPr lang="en-ID" sz="1200" dirty="0" err="1"/>
              <a:t>Ik</a:t>
            </a:r>
            <a:r>
              <a:rPr lang="en-ID" sz="1200" dirty="0"/>
              <a:t> </a:t>
            </a:r>
            <a:r>
              <a:rPr lang="en-ID" sz="1200" dirty="0" err="1"/>
              <a:t>omegahc</a:t>
            </a:r>
            <a:r>
              <a:rPr lang="en-ID" sz="1200" dirty="0"/>
              <a:t> represents the low pass version of it. </a:t>
            </a:r>
            <a:r>
              <a:rPr lang="en-US" sz="1200" dirty="0"/>
              <a:t>The filtered version       is obtained by employing a small 5 × 5</a:t>
            </a:r>
            <a:r>
              <a:rPr lang="en-ID" sz="1200" dirty="0"/>
              <a:t> binomial kernel with </a:t>
            </a:r>
            <a:r>
              <a:rPr lang="en-US" sz="1200" dirty="0"/>
              <a:t>with the high frequency cut-off value </a:t>
            </a:r>
            <a:r>
              <a:rPr lang="en-US" sz="1200" dirty="0" err="1"/>
              <a:t>ωhc</a:t>
            </a:r>
            <a:r>
              <a:rPr lang="en-ID" sz="1200" dirty="0"/>
              <a:t> = </a:t>
            </a:r>
            <a:r>
              <a:rPr lang="el-GR" sz="1200" dirty="0"/>
              <a:t>π</a:t>
            </a:r>
            <a:r>
              <a:rPr lang="en-ID" sz="1200" dirty="0"/>
              <a:t>/2.75</a:t>
            </a:r>
          </a:p>
          <a:p>
            <a:pPr>
              <a:buNone/>
            </a:pPr>
            <a:endParaRPr lang="en-ID" sz="1200" dirty="0"/>
          </a:p>
          <a:p>
            <a:pPr>
              <a:buNone/>
            </a:pPr>
            <a:endParaRPr lang="en-ID" sz="1200" dirty="0"/>
          </a:p>
          <a:p>
            <a:pPr>
              <a:buNone/>
            </a:pPr>
            <a:r>
              <a:rPr lang="en-ID" sz="1200" dirty="0" err="1"/>
              <a:t>Dimana</a:t>
            </a:r>
            <a:r>
              <a:rPr lang="en-ID" sz="1200" dirty="0"/>
              <a:t>  </a:t>
            </a:r>
            <a:r>
              <a:rPr lang="en-ID" sz="1200" dirty="0" err="1"/>
              <a:t>Ik</a:t>
            </a:r>
            <a:r>
              <a:rPr lang="en-ID" sz="1200" dirty="0"/>
              <a:t>  </a:t>
            </a:r>
            <a:r>
              <a:rPr lang="en-ID" sz="1200" dirty="0" err="1"/>
              <a:t>mewakili</a:t>
            </a:r>
            <a:r>
              <a:rPr lang="en-ID" sz="1200" dirty="0"/>
              <a:t> </a:t>
            </a:r>
            <a:r>
              <a:rPr lang="en-ID" sz="1200" dirty="0" err="1"/>
              <a:t>chanel</a:t>
            </a:r>
            <a:r>
              <a:rPr lang="en-ID" sz="1200" dirty="0"/>
              <a:t> luminance (</a:t>
            </a:r>
            <a:r>
              <a:rPr lang="en-ID" sz="1200" dirty="0" err="1"/>
              <a:t>kecerahan</a:t>
            </a:r>
            <a:r>
              <a:rPr lang="en-ID" sz="1200" dirty="0"/>
              <a:t>) </a:t>
            </a:r>
            <a:r>
              <a:rPr lang="en-ID" sz="1200" dirty="0" err="1"/>
              <a:t>dari</a:t>
            </a:r>
            <a:r>
              <a:rPr lang="en-ID" sz="1200" dirty="0"/>
              <a:t> input </a:t>
            </a:r>
            <a:r>
              <a:rPr lang="en-ID" sz="1200" dirty="0" err="1"/>
              <a:t>dan</a:t>
            </a:r>
            <a:r>
              <a:rPr lang="en-ID" sz="1200" dirty="0"/>
              <a:t>   </a:t>
            </a:r>
            <a:r>
              <a:rPr lang="en-ID" sz="1200" dirty="0" err="1"/>
              <a:t>Ik</a:t>
            </a:r>
            <a:r>
              <a:rPr lang="en-ID" sz="1200" dirty="0"/>
              <a:t> </a:t>
            </a:r>
            <a:r>
              <a:rPr lang="en-ID" sz="1200" dirty="0" err="1"/>
              <a:t>omegahc</a:t>
            </a:r>
            <a:r>
              <a:rPr lang="en-ID" sz="1200" dirty="0"/>
              <a:t>    </a:t>
            </a:r>
            <a:r>
              <a:rPr lang="en-ID" sz="1200" dirty="0" err="1"/>
              <a:t>mewakili</a:t>
            </a:r>
            <a:r>
              <a:rPr lang="en-ID" sz="1200" dirty="0"/>
              <a:t> </a:t>
            </a:r>
            <a:r>
              <a:rPr lang="en-ID" sz="1200" dirty="0" err="1"/>
              <a:t>versi</a:t>
            </a:r>
            <a:r>
              <a:rPr lang="en-ID" sz="1200" dirty="0"/>
              <a:t> low pass </a:t>
            </a:r>
            <a:r>
              <a:rPr lang="en-ID" sz="1200" dirty="0" err="1"/>
              <a:t>nya</a:t>
            </a:r>
            <a:r>
              <a:rPr lang="en-ID" sz="1200" dirty="0"/>
              <a:t>.           </a:t>
            </a:r>
            <a:r>
              <a:rPr lang="en-ID" sz="1200" dirty="0" err="1"/>
              <a:t>Didapatkan</a:t>
            </a:r>
            <a:r>
              <a:rPr lang="en-ID" sz="1200" dirty="0"/>
              <a:t> </a:t>
            </a:r>
            <a:r>
              <a:rPr lang="en-ID" sz="1200" dirty="0" err="1"/>
              <a:t>dengan</a:t>
            </a:r>
            <a:r>
              <a:rPr lang="en-ID" sz="1200" dirty="0"/>
              <a:t> </a:t>
            </a:r>
            <a:r>
              <a:rPr lang="en-ID" sz="1200" dirty="0" err="1"/>
              <a:t>mengaplikasikan</a:t>
            </a:r>
            <a:r>
              <a:rPr lang="en-ID" sz="1200" dirty="0"/>
              <a:t> 5x5 binomial kernel </a:t>
            </a:r>
            <a:r>
              <a:rPr lang="en-ID" sz="1200" dirty="0" err="1"/>
              <a:t>dengan</a:t>
            </a:r>
            <a:r>
              <a:rPr lang="en-ID" sz="1200" dirty="0"/>
              <a:t> </a:t>
            </a:r>
            <a:r>
              <a:rPr lang="en-ID" sz="1200" dirty="0" err="1"/>
              <a:t>frekuensi</a:t>
            </a:r>
            <a:r>
              <a:rPr lang="en-ID" sz="1200" dirty="0"/>
              <a:t> cut off           = </a:t>
            </a:r>
            <a:r>
              <a:rPr lang="el-GR" sz="1200" dirty="0"/>
              <a:t>π</a:t>
            </a:r>
            <a:r>
              <a:rPr lang="en-ID" sz="1200" dirty="0"/>
              <a:t>/2.75</a:t>
            </a:r>
          </a:p>
          <a:p>
            <a:endParaRPr lang="en-US" dirty="0"/>
          </a:p>
        </p:txBody>
      </p:sp>
      <p:sp>
        <p:nvSpPr>
          <p:cNvPr id="4" name="Slide Number Placeholder 3"/>
          <p:cNvSpPr>
            <a:spLocks noGrp="1"/>
          </p:cNvSpPr>
          <p:nvPr>
            <p:ph type="sldNum" sz="quarter" idx="10"/>
          </p:nvPr>
        </p:nvSpPr>
        <p:spPr/>
        <p:txBody>
          <a:bodyPr/>
          <a:lstStyle/>
          <a:p>
            <a:fld id="{95640827-D2F2-41DD-AD44-52B1188BB2B6}"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47500" lnSpcReduction="20000"/>
          </a:bodyPr>
          <a:lstStyle/>
          <a:p>
            <a:r>
              <a:rPr lang="en-US" dirty="0"/>
              <a:t>Saliency is that quality of an image which highlights the presence of an object, or rather a pixel with respect to its surrounding, thus grasping our attention.</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Saliency Weight is aims to emphasize the discriminating objects that lose their prominence in the underwater scene.</a:t>
            </a:r>
          </a:p>
          <a:p>
            <a:endParaRPr lang="en-ID" sz="1200" kern="1200" baseline="0" dirty="0">
              <a:solidFill>
                <a:schemeClr val="tx1"/>
              </a:solidFill>
              <a:latin typeface="+mn-lt"/>
              <a:ea typeface="+mn-ea"/>
              <a:cs typeface="+mn-cs"/>
            </a:endParaRPr>
          </a:p>
          <a:p>
            <a:pPr algn="ctr"/>
            <a:r>
              <a:rPr lang="en-US" sz="1200" dirty="0">
                <a:latin typeface="Lucida Sans" pitchFamily="34" charset="0"/>
              </a:rPr>
              <a:t>The saliency map is defined as the absolute difference between the image mean</a:t>
            </a:r>
          </a:p>
          <a:p>
            <a:pPr algn="ctr"/>
            <a:r>
              <a:rPr lang="en-US" sz="1200" dirty="0">
                <a:latin typeface="Lucida Sans" pitchFamily="34" charset="0"/>
              </a:rPr>
              <a:t>value </a:t>
            </a:r>
            <a:r>
              <a:rPr lang="en-US" sz="1200" i="1" dirty="0">
                <a:latin typeface="Lucida Sans" pitchFamily="34" charset="0"/>
              </a:rPr>
              <a:t>and a blurred version of the image</a:t>
            </a:r>
            <a:endParaRPr kumimoji="0" lang="en-US" sz="1200" b="0" i="0" u="none" strike="noStrike" kern="1200" cap="none" spc="0" normalizeH="0" baseline="0" noProof="0" dirty="0">
              <a:ln>
                <a:noFill/>
              </a:ln>
              <a:solidFill>
                <a:schemeClr val="tx1"/>
              </a:solidFill>
              <a:effectLst/>
              <a:uLnTx/>
              <a:uFillTx/>
              <a:latin typeface="Lucida Sans" pitchFamily="34" charset="0"/>
            </a:endParaRPr>
          </a:p>
          <a:p>
            <a:endParaRPr lang="en-ID"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ID" sz="1200" dirty="0"/>
              <a:t>Saliency Map </a:t>
            </a:r>
            <a:r>
              <a:rPr lang="en-ID" sz="1200" dirty="0" err="1"/>
              <a:t>adalah</a:t>
            </a:r>
            <a:r>
              <a:rPr lang="en-ID" sz="1200" dirty="0"/>
              <a:t> </a:t>
            </a:r>
            <a:r>
              <a:rPr lang="en-ID" sz="1200" dirty="0" err="1"/>
              <a:t>gambar</a:t>
            </a:r>
            <a:r>
              <a:rPr lang="en-ID" sz="1200" dirty="0"/>
              <a:t> </a:t>
            </a:r>
            <a:r>
              <a:rPr lang="en-ID" sz="1200" dirty="0" err="1"/>
              <a:t>di</a:t>
            </a:r>
            <a:r>
              <a:rPr lang="en-ID" sz="1200" dirty="0"/>
              <a:t> </a:t>
            </a:r>
            <a:r>
              <a:rPr lang="en-ID" sz="1200" dirty="0" err="1"/>
              <a:t>mana</a:t>
            </a:r>
            <a:r>
              <a:rPr lang="en-ID" sz="1200" dirty="0"/>
              <a:t> </a:t>
            </a:r>
            <a:r>
              <a:rPr lang="en-ID" sz="1200" dirty="0" err="1"/>
              <a:t>kecerahan</a:t>
            </a:r>
            <a:r>
              <a:rPr lang="en-ID" sz="1200" dirty="0"/>
              <a:t> </a:t>
            </a:r>
            <a:r>
              <a:rPr lang="en-ID" sz="1200" dirty="0" err="1"/>
              <a:t>piksel</a:t>
            </a:r>
            <a:r>
              <a:rPr lang="en-ID" sz="1200" dirty="0"/>
              <a:t> </a:t>
            </a:r>
            <a:r>
              <a:rPr lang="en-ID" sz="1200" dirty="0" err="1"/>
              <a:t>mewakili</a:t>
            </a:r>
            <a:r>
              <a:rPr lang="en-ID" sz="1200" dirty="0"/>
              <a:t> </a:t>
            </a:r>
            <a:r>
              <a:rPr lang="en-ID" sz="1200" dirty="0" err="1"/>
              <a:t>seberapa</a:t>
            </a:r>
            <a:r>
              <a:rPr lang="en-ID" sz="1200" dirty="0"/>
              <a:t> </a:t>
            </a:r>
            <a:r>
              <a:rPr lang="en-ID" sz="1200" dirty="0" err="1"/>
              <a:t>menonjol</a:t>
            </a:r>
            <a:r>
              <a:rPr lang="en-ID" sz="1200" dirty="0"/>
              <a:t> </a:t>
            </a:r>
            <a:r>
              <a:rPr lang="en-ID" sz="1200" dirty="0" err="1"/>
              <a:t>piksel</a:t>
            </a:r>
            <a:r>
              <a:rPr lang="en-ID" sz="1200" dirty="0"/>
              <a:t> </a:t>
            </a:r>
            <a:r>
              <a:rPr lang="en-ID" sz="1200" dirty="0" err="1"/>
              <a:t>tersebut</a:t>
            </a:r>
            <a:r>
              <a:rPr lang="en-ID" sz="1200" dirty="0"/>
              <a:t>, </a:t>
            </a:r>
            <a:r>
              <a:rPr lang="en-ID" sz="1200" dirty="0" err="1"/>
              <a:t>yaitu</a:t>
            </a:r>
            <a:r>
              <a:rPr lang="en-ID" sz="1200" dirty="0"/>
              <a:t> </a:t>
            </a:r>
            <a:r>
              <a:rPr lang="en-ID" sz="1200" dirty="0" err="1"/>
              <a:t>kecerahan</a:t>
            </a:r>
            <a:r>
              <a:rPr lang="en-ID" sz="1200" dirty="0"/>
              <a:t> </a:t>
            </a:r>
            <a:r>
              <a:rPr lang="en-ID" sz="1200" dirty="0" err="1"/>
              <a:t>piksel</a:t>
            </a:r>
            <a:r>
              <a:rPr lang="en-ID" sz="1200" dirty="0"/>
              <a:t> </a:t>
            </a:r>
            <a:r>
              <a:rPr lang="en-ID" sz="1200" dirty="0" err="1"/>
              <a:t>berbanding</a:t>
            </a:r>
            <a:r>
              <a:rPr lang="en-ID" sz="1200" dirty="0"/>
              <a:t> </a:t>
            </a:r>
            <a:r>
              <a:rPr lang="en-ID" sz="1200" dirty="0" err="1"/>
              <a:t>lurus</a:t>
            </a:r>
            <a:r>
              <a:rPr lang="en-ID" sz="1200" dirty="0"/>
              <a:t> </a:t>
            </a:r>
            <a:r>
              <a:rPr lang="en-ID" sz="1200" dirty="0" err="1"/>
              <a:t>dengan</a:t>
            </a:r>
            <a:r>
              <a:rPr lang="en-ID" sz="1200" dirty="0"/>
              <a:t> </a:t>
            </a:r>
            <a:r>
              <a:rPr lang="en-ID" sz="1200" dirty="0" err="1"/>
              <a:t>saliencynya</a:t>
            </a:r>
            <a:r>
              <a:rPr lang="en-ID" sz="1200" dirty="0"/>
              <a:t>. </a:t>
            </a:r>
            <a:r>
              <a:rPr lang="en-ID" sz="1200" dirty="0" err="1"/>
              <a:t>Pada</a:t>
            </a:r>
            <a:r>
              <a:rPr lang="en-ID" sz="1200" dirty="0"/>
              <a:t> </a:t>
            </a:r>
            <a:r>
              <a:rPr lang="en-ID" sz="1200" dirty="0" err="1"/>
              <a:t>umumnya</a:t>
            </a:r>
            <a:r>
              <a:rPr lang="en-ID" sz="1200" dirty="0"/>
              <a:t> </a:t>
            </a:r>
            <a:r>
              <a:rPr lang="en-ID" sz="1200" dirty="0" err="1"/>
              <a:t>ini</a:t>
            </a:r>
            <a:r>
              <a:rPr lang="en-ID" sz="1200" dirty="0"/>
              <a:t> </a:t>
            </a:r>
            <a:r>
              <a:rPr lang="en-ID" sz="1200" dirty="0" err="1"/>
              <a:t>adalah</a:t>
            </a:r>
            <a:r>
              <a:rPr lang="en-ID" sz="1200" dirty="0"/>
              <a:t> </a:t>
            </a:r>
            <a:r>
              <a:rPr lang="en-ID" sz="1200" dirty="0" err="1"/>
              <a:t>gambar</a:t>
            </a:r>
            <a:r>
              <a:rPr lang="en-ID" sz="1200" dirty="0"/>
              <a:t> </a:t>
            </a:r>
            <a:r>
              <a:rPr lang="en-ID" sz="1200" dirty="0" err="1"/>
              <a:t>grayscale</a:t>
            </a:r>
            <a:r>
              <a:rPr lang="en-ID" sz="1200" dirty="0"/>
              <a:t>. Saliency map </a:t>
            </a:r>
            <a:r>
              <a:rPr lang="en-ID" sz="1200" dirty="0" err="1"/>
              <a:t>juga</a:t>
            </a:r>
            <a:r>
              <a:rPr lang="en-ID" sz="1200" dirty="0"/>
              <a:t> </a:t>
            </a:r>
            <a:r>
              <a:rPr lang="en-ID" sz="1200" dirty="0" err="1"/>
              <a:t>disebut</a:t>
            </a:r>
            <a:r>
              <a:rPr lang="en-ID" sz="1200" dirty="0"/>
              <a:t> </a:t>
            </a:r>
            <a:r>
              <a:rPr lang="en-ID" sz="1200" dirty="0" err="1"/>
              <a:t>sebagai</a:t>
            </a:r>
            <a:r>
              <a:rPr lang="en-ID" sz="1200" dirty="0"/>
              <a:t> heat map </a:t>
            </a:r>
            <a:r>
              <a:rPr lang="en-ID" sz="1200" dirty="0" err="1"/>
              <a:t>dimana</a:t>
            </a:r>
            <a:r>
              <a:rPr lang="en-ID" sz="1200" dirty="0"/>
              <a:t> hotness(</a:t>
            </a:r>
            <a:r>
              <a:rPr lang="en-ID" sz="1200" dirty="0" err="1"/>
              <a:t>titik</a:t>
            </a:r>
            <a:r>
              <a:rPr lang="en-ID" sz="1200" dirty="0"/>
              <a:t> </a:t>
            </a:r>
            <a:r>
              <a:rPr lang="en-ID" sz="1200" dirty="0" err="1"/>
              <a:t>panas</a:t>
            </a:r>
            <a:r>
              <a:rPr lang="en-ID" sz="1200" dirty="0"/>
              <a:t>) </a:t>
            </a:r>
            <a:r>
              <a:rPr lang="en-ID" sz="1200" dirty="0" err="1"/>
              <a:t>mengacu</a:t>
            </a:r>
            <a:r>
              <a:rPr lang="en-ID" sz="1200" dirty="0"/>
              <a:t> </a:t>
            </a:r>
            <a:r>
              <a:rPr lang="en-ID" sz="1200" dirty="0" err="1"/>
              <a:t>pada</a:t>
            </a:r>
            <a:r>
              <a:rPr lang="en-ID" sz="1200" dirty="0"/>
              <a:t> </a:t>
            </a:r>
            <a:r>
              <a:rPr lang="en-ID" sz="1200" dirty="0" err="1"/>
              <a:t>daerah-daerah</a:t>
            </a:r>
            <a:r>
              <a:rPr lang="en-ID" sz="1200" dirty="0"/>
              <a:t> </a:t>
            </a:r>
            <a:r>
              <a:rPr lang="en-ID" sz="1200" dirty="0" err="1"/>
              <a:t>pada</a:t>
            </a:r>
            <a:r>
              <a:rPr lang="en-ID" sz="1200" dirty="0"/>
              <a:t> </a:t>
            </a:r>
            <a:r>
              <a:rPr lang="en-ID" sz="1200" dirty="0" err="1"/>
              <a:t>citra</a:t>
            </a:r>
            <a:r>
              <a:rPr lang="en-ID" sz="1200" dirty="0"/>
              <a:t> yang </a:t>
            </a:r>
            <a:r>
              <a:rPr lang="en-ID" sz="1200" dirty="0" err="1"/>
              <a:t>memiliki</a:t>
            </a:r>
            <a:r>
              <a:rPr lang="en-ID" sz="1200" dirty="0"/>
              <a:t> </a:t>
            </a:r>
            <a:r>
              <a:rPr lang="en-ID" sz="1200" dirty="0" err="1"/>
              <a:t>pengaruh</a:t>
            </a:r>
            <a:r>
              <a:rPr lang="en-ID" sz="1200" dirty="0"/>
              <a:t> </a:t>
            </a:r>
            <a:r>
              <a:rPr lang="en-ID" sz="1200" dirty="0" err="1"/>
              <a:t>besar</a:t>
            </a:r>
            <a:r>
              <a:rPr lang="en-ID" sz="1200" dirty="0"/>
              <a:t> </a:t>
            </a:r>
            <a:r>
              <a:rPr lang="en-ID" sz="1200" dirty="0" err="1"/>
              <a:t>dalam</a:t>
            </a:r>
            <a:r>
              <a:rPr lang="en-ID" sz="1200" dirty="0"/>
              <a:t> </a:t>
            </a:r>
            <a:r>
              <a:rPr lang="en-ID" sz="1200" dirty="0" err="1"/>
              <a:t>memprediksi</a:t>
            </a:r>
            <a:r>
              <a:rPr lang="en-ID" sz="1200" dirty="0"/>
              <a:t> </a:t>
            </a:r>
            <a:r>
              <a:rPr lang="en-ID" sz="1200" dirty="0" err="1"/>
              <a:t>kelas</a:t>
            </a:r>
            <a:r>
              <a:rPr lang="en-ID" sz="1200" dirty="0"/>
              <a:t> </a:t>
            </a:r>
            <a:r>
              <a:rPr lang="en-ID" sz="1200" dirty="0" err="1"/>
              <a:t>objek</a:t>
            </a:r>
            <a:r>
              <a:rPr lang="en-ID" sz="1200" dirty="0"/>
              <a:t> </a:t>
            </a:r>
            <a:r>
              <a:rPr lang="en-ID" sz="1200" dirty="0" err="1"/>
              <a:t>tersebut</a:t>
            </a:r>
            <a:r>
              <a:rPr lang="en-ID" sz="120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ID" sz="1200" dirty="0" err="1"/>
              <a:t>Tujuan</a:t>
            </a:r>
            <a:r>
              <a:rPr lang="en-ID" sz="1200" dirty="0"/>
              <a:t> </a:t>
            </a:r>
            <a:r>
              <a:rPr lang="en-ID" sz="1200" dirty="0" err="1"/>
              <a:t>dari</a:t>
            </a:r>
            <a:r>
              <a:rPr lang="en-ID" sz="1200" dirty="0"/>
              <a:t> </a:t>
            </a:r>
            <a:r>
              <a:rPr lang="en-ID" sz="1200" dirty="0" err="1"/>
              <a:t>peta</a:t>
            </a:r>
            <a:r>
              <a:rPr lang="en-ID" sz="1200" dirty="0"/>
              <a:t> saliency </a:t>
            </a:r>
            <a:r>
              <a:rPr lang="en-ID" sz="1200" dirty="0" err="1"/>
              <a:t>adalah</a:t>
            </a:r>
            <a:r>
              <a:rPr lang="en-ID" sz="1200" dirty="0"/>
              <a:t> </a:t>
            </a:r>
            <a:r>
              <a:rPr lang="en-ID" sz="1200" dirty="0" err="1"/>
              <a:t>untuk</a:t>
            </a:r>
            <a:r>
              <a:rPr lang="en-ID" sz="1200" dirty="0"/>
              <a:t> </a:t>
            </a:r>
            <a:r>
              <a:rPr lang="en-ID" sz="1200" dirty="0" err="1"/>
              <a:t>menemukan</a:t>
            </a:r>
            <a:r>
              <a:rPr lang="en-ID" sz="1200" dirty="0"/>
              <a:t> </a:t>
            </a:r>
            <a:r>
              <a:rPr lang="en-ID" sz="1200" dirty="0" err="1"/>
              <a:t>daerah-daerah</a:t>
            </a:r>
            <a:r>
              <a:rPr lang="en-ID" sz="1200" dirty="0"/>
              <a:t> yang </a:t>
            </a:r>
            <a:r>
              <a:rPr lang="en-ID" sz="1200" dirty="0" err="1"/>
              <a:t>menonjol</a:t>
            </a:r>
            <a:r>
              <a:rPr lang="en-ID" sz="1200" dirty="0"/>
              <a:t> </a:t>
            </a:r>
            <a:r>
              <a:rPr lang="en-ID" sz="1200" dirty="0" err="1"/>
              <a:t>atau</a:t>
            </a:r>
            <a:r>
              <a:rPr lang="en-ID" sz="1200" dirty="0"/>
              <a:t> </a:t>
            </a:r>
            <a:r>
              <a:rPr lang="en-ID" sz="1200" dirty="0" err="1"/>
              <a:t>terlihat</a:t>
            </a:r>
            <a:r>
              <a:rPr lang="en-ID" sz="1200" dirty="0"/>
              <a:t> </a:t>
            </a:r>
            <a:r>
              <a:rPr lang="en-ID" sz="1200" dirty="0" err="1"/>
              <a:t>di</a:t>
            </a:r>
            <a:r>
              <a:rPr lang="en-ID" sz="1200" dirty="0"/>
              <a:t> </a:t>
            </a:r>
            <a:r>
              <a:rPr lang="en-ID" sz="1200" dirty="0" err="1"/>
              <a:t>setiap</a:t>
            </a:r>
            <a:r>
              <a:rPr lang="en-ID" sz="1200" dirty="0"/>
              <a:t> </a:t>
            </a:r>
            <a:r>
              <a:rPr lang="en-ID" sz="1200" dirty="0" err="1"/>
              <a:t>lokasi</a:t>
            </a:r>
            <a:r>
              <a:rPr lang="en-ID" sz="1200" dirty="0"/>
              <a:t> </a:t>
            </a:r>
            <a:r>
              <a:rPr lang="en-ID" sz="1200" dirty="0" err="1"/>
              <a:t>di</a:t>
            </a:r>
            <a:r>
              <a:rPr lang="en-ID" sz="1200" dirty="0"/>
              <a:t> </a:t>
            </a:r>
            <a:r>
              <a:rPr lang="en-ID" sz="1200" dirty="0" err="1"/>
              <a:t>bidang</a:t>
            </a:r>
            <a:r>
              <a:rPr lang="en-ID" sz="1200" dirty="0"/>
              <a:t> visual </a:t>
            </a:r>
            <a:r>
              <a:rPr lang="en-ID" sz="1200" dirty="0" err="1"/>
              <a:t>dan</a:t>
            </a:r>
            <a:r>
              <a:rPr lang="en-ID" sz="1200" dirty="0"/>
              <a:t> </a:t>
            </a:r>
            <a:r>
              <a:rPr lang="en-ID" sz="1200" dirty="0" err="1"/>
              <a:t>untuk</a:t>
            </a:r>
            <a:r>
              <a:rPr lang="en-ID" sz="1200" dirty="0"/>
              <a:t> </a:t>
            </a:r>
            <a:r>
              <a:rPr lang="en-ID" sz="1200" dirty="0" err="1"/>
              <a:t>memandu</a:t>
            </a:r>
            <a:r>
              <a:rPr lang="en-ID" sz="1200" dirty="0"/>
              <a:t> </a:t>
            </a:r>
            <a:r>
              <a:rPr lang="en-ID" sz="1200" dirty="0" err="1"/>
              <a:t>pemilihan</a:t>
            </a:r>
            <a:r>
              <a:rPr lang="en-ID" sz="1200" dirty="0"/>
              <a:t> </a:t>
            </a:r>
            <a:r>
              <a:rPr lang="en-ID" sz="1200" dirty="0" err="1"/>
              <a:t>lokasi</a:t>
            </a:r>
            <a:r>
              <a:rPr lang="en-ID" sz="1200" dirty="0"/>
              <a:t> yang </a:t>
            </a:r>
            <a:r>
              <a:rPr lang="en-ID" sz="1200" dirty="0" err="1"/>
              <a:t>dikunjungi</a:t>
            </a:r>
            <a:r>
              <a:rPr lang="en-ID" sz="1200" dirty="0"/>
              <a:t>, </a:t>
            </a:r>
            <a:r>
              <a:rPr lang="en-ID" sz="1200" dirty="0" err="1"/>
              <a:t>berdasarkan</a:t>
            </a:r>
            <a:r>
              <a:rPr lang="en-ID" sz="1200" dirty="0"/>
              <a:t> </a:t>
            </a:r>
            <a:r>
              <a:rPr lang="en-ID" sz="1200" dirty="0" err="1"/>
              <a:t>distribusi</a:t>
            </a:r>
            <a:r>
              <a:rPr lang="en-ID" sz="1200" dirty="0"/>
              <a:t> </a:t>
            </a:r>
            <a:r>
              <a:rPr lang="en-ID" sz="1200" dirty="0" err="1"/>
              <a:t>spasial</a:t>
            </a:r>
            <a:r>
              <a:rPr lang="en-ID" sz="1200" dirty="0"/>
              <a:t> saliency.</a:t>
            </a: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Dalam</a:t>
            </a:r>
            <a:r>
              <a:rPr lang="en-US" sz="1200" b="0" i="0" kern="1200" dirty="0">
                <a:solidFill>
                  <a:schemeClr val="tx1"/>
                </a:solidFill>
                <a:latin typeface="+mn-lt"/>
                <a:ea typeface="+mn-ea"/>
                <a:cs typeface="+mn-cs"/>
              </a:rPr>
              <a:t> computer vision, </a:t>
            </a:r>
            <a:r>
              <a:rPr lang="en-US" sz="1200" b="0" i="0" kern="1200" dirty="0" err="1">
                <a:solidFill>
                  <a:schemeClr val="tx1"/>
                </a:solidFill>
                <a:latin typeface="+mn-lt"/>
                <a:ea typeface="+mn-ea"/>
                <a:cs typeface="+mn-cs"/>
              </a:rPr>
              <a:t>peta</a:t>
            </a:r>
            <a:r>
              <a:rPr lang="en-US" sz="1200" b="0" i="0" kern="1200" dirty="0">
                <a:solidFill>
                  <a:schemeClr val="tx1"/>
                </a:solidFill>
                <a:latin typeface="+mn-lt"/>
                <a:ea typeface="+mn-ea"/>
                <a:cs typeface="+mn-cs"/>
              </a:rPr>
              <a:t> saliency </a:t>
            </a:r>
            <a:r>
              <a:rPr lang="en-US" sz="1200" b="0" i="0" kern="1200" dirty="0" err="1">
                <a:solidFill>
                  <a:schemeClr val="tx1"/>
                </a:solidFill>
                <a:latin typeface="+mn-lt"/>
                <a:ea typeface="+mn-ea"/>
                <a:cs typeface="+mn-cs"/>
              </a:rPr>
              <a:t>adalah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gambar</a:t>
            </a:r>
            <a:r>
              <a:rPr lang="en-US" sz="1200" b="0" i="0" kern="1200" dirty="0">
                <a:solidFill>
                  <a:schemeClr val="tx1"/>
                </a:solidFill>
                <a:latin typeface="+mn-lt"/>
                <a:ea typeface="+mn-ea"/>
                <a:cs typeface="+mn-cs"/>
              </a:rPr>
              <a:t> yang </a:t>
            </a:r>
            <a:r>
              <a:rPr lang="en-US" sz="1200" b="0" i="0" kern="1200" dirty="0" err="1">
                <a:solidFill>
                  <a:schemeClr val="tx1"/>
                </a:solidFill>
                <a:latin typeface="+mn-lt"/>
                <a:ea typeface="+mn-ea"/>
                <a:cs typeface="+mn-cs"/>
              </a:rPr>
              <a:t>menunjukkan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kualitas</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unik</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setiap</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piksel</a:t>
            </a:r>
            <a:r>
              <a:rPr lang="en-US" sz="1200" b="0" i="0" kern="1200" dirty="0">
                <a:solidFill>
                  <a:schemeClr val="tx1"/>
                </a:solidFill>
                <a:latin typeface="+mn-lt"/>
                <a:ea typeface="+mn-ea"/>
                <a:cs typeface="+mn-cs"/>
              </a:rPr>
              <a:t>.</a:t>
            </a:r>
            <a:endParaRPr lang="en-ID"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aseline="0" dirty="0"/>
          </a:p>
          <a:p>
            <a:r>
              <a:rPr lang="en-US" sz="1200" b="0" i="0" kern="1200" dirty="0">
                <a:solidFill>
                  <a:schemeClr val="tx1"/>
                </a:solidFill>
                <a:latin typeface="+mn-lt"/>
                <a:ea typeface="+mn-ea"/>
                <a:cs typeface="+mn-cs"/>
              </a:rPr>
              <a:t>1.Perform Gaussian filtering on the image </a:t>
            </a:r>
            <a:r>
              <a:rPr lang="en-US" sz="1200" b="0" i="0" kern="1200" dirty="0" err="1">
                <a:solidFill>
                  <a:schemeClr val="tx1"/>
                </a:solidFill>
                <a:latin typeface="+mn-lt"/>
                <a:ea typeface="+mn-ea"/>
                <a:cs typeface="+mn-cs"/>
              </a:rPr>
              <a:t>img</a:t>
            </a:r>
            <a:r>
              <a:rPr lang="en-US" sz="1200" b="0" i="0" kern="1200" dirty="0">
                <a:solidFill>
                  <a:schemeClr val="tx1"/>
                </a:solidFill>
                <a:latin typeface="+mn-lt"/>
                <a:ea typeface="+mn-ea"/>
                <a:cs typeface="+mn-cs"/>
              </a:rPr>
              <a:t> to obtain </a:t>
            </a:r>
            <a:r>
              <a:rPr lang="en-US" sz="1200" b="0" i="0" kern="1200" dirty="0" err="1">
                <a:solidFill>
                  <a:schemeClr val="tx1"/>
                </a:solidFill>
                <a:latin typeface="+mn-lt"/>
                <a:ea typeface="+mn-ea"/>
                <a:cs typeface="+mn-cs"/>
              </a:rPr>
              <a:t>gfrgb</a:t>
            </a:r>
            <a:r>
              <a:rPr lang="en-US" sz="1200" b="0" i="0" kern="1200" dirty="0">
                <a:solidFill>
                  <a:schemeClr val="tx1"/>
                </a:solidFill>
                <a:latin typeface="+mn-lt"/>
                <a:ea typeface="+mn-ea"/>
                <a:cs typeface="+mn-cs"/>
              </a:rPr>
              <a:t>;</a:t>
            </a:r>
          </a:p>
          <a:p>
            <a:r>
              <a:rPr lang="en-US" sz="1200" b="0" i="0" kern="1200" dirty="0">
                <a:solidFill>
                  <a:schemeClr val="tx1"/>
                </a:solidFill>
                <a:latin typeface="+mn-lt"/>
                <a:ea typeface="+mn-ea"/>
                <a:cs typeface="+mn-cs"/>
              </a:rPr>
              <a:t>2. Convert image </a:t>
            </a:r>
            <a:r>
              <a:rPr lang="en-US" sz="1200" b="0" i="0" kern="1200" dirty="0" err="1">
                <a:solidFill>
                  <a:schemeClr val="tx1"/>
                </a:solidFill>
                <a:latin typeface="+mn-lt"/>
                <a:ea typeface="+mn-ea"/>
                <a:cs typeface="+mn-cs"/>
              </a:rPr>
              <a:t>imgrgb</a:t>
            </a:r>
            <a:r>
              <a:rPr lang="en-US" sz="1200" b="0" i="0" kern="1200" dirty="0">
                <a:solidFill>
                  <a:schemeClr val="tx1"/>
                </a:solidFill>
                <a:latin typeface="+mn-lt"/>
                <a:ea typeface="+mn-ea"/>
                <a:cs typeface="+mn-cs"/>
              </a:rPr>
              <a:t> from RGB color space to LAB color space </a:t>
            </a:r>
            <a:r>
              <a:rPr lang="en-US" sz="1200" b="0" i="0" kern="1200" dirty="0" err="1">
                <a:solidFill>
                  <a:schemeClr val="tx1"/>
                </a:solidFill>
                <a:latin typeface="+mn-lt"/>
                <a:ea typeface="+mn-ea"/>
                <a:cs typeface="+mn-cs"/>
              </a:rPr>
              <a:t>imglab</a:t>
            </a:r>
            <a:r>
              <a:rPr lang="en-US" sz="1200" b="0" i="0" kern="1200" dirty="0">
                <a:solidFill>
                  <a:schemeClr val="tx1"/>
                </a:solidFill>
                <a:latin typeface="+mn-lt"/>
                <a:ea typeface="+mn-ea"/>
                <a:cs typeface="+mn-cs"/>
              </a:rPr>
              <a:t>;</a:t>
            </a:r>
          </a:p>
          <a:p>
            <a:r>
              <a:rPr lang="en-US" sz="1200" b="0" i="0" kern="1200" dirty="0">
                <a:solidFill>
                  <a:schemeClr val="tx1"/>
                </a:solidFill>
                <a:latin typeface="+mn-lt"/>
                <a:ea typeface="+mn-ea"/>
                <a:cs typeface="+mn-cs"/>
              </a:rPr>
              <a:t>3.Take the average of the images of the L, A, and B channels of the converted image </a:t>
            </a:r>
            <a:r>
              <a:rPr lang="en-US" sz="1200" b="0" i="0" kern="1200" dirty="0" err="1">
                <a:solidFill>
                  <a:schemeClr val="tx1"/>
                </a:solidFill>
                <a:latin typeface="+mn-lt"/>
                <a:ea typeface="+mn-ea"/>
                <a:cs typeface="+mn-cs"/>
              </a:rPr>
              <a:t>imglab</a:t>
            </a:r>
            <a:r>
              <a:rPr lang="en-US" sz="1200" b="0" i="0" kern="1200" dirty="0">
                <a:solidFill>
                  <a:schemeClr val="tx1"/>
                </a:solidFill>
                <a:latin typeface="+mn-lt"/>
                <a:ea typeface="+mn-ea"/>
                <a:cs typeface="+mn-cs"/>
              </a:rPr>
              <a:t> to obtain lm, am, </a:t>
            </a:r>
            <a:r>
              <a:rPr lang="en-US" sz="1200" b="0" i="0" kern="1200" dirty="0" err="1">
                <a:solidFill>
                  <a:schemeClr val="tx1"/>
                </a:solidFill>
                <a:latin typeface="+mn-lt"/>
                <a:ea typeface="+mn-ea"/>
                <a:cs typeface="+mn-cs"/>
              </a:rPr>
              <a:t>bm</a:t>
            </a:r>
            <a:r>
              <a:rPr lang="en-US" sz="1200" b="0" i="0" kern="1200" dirty="0">
                <a:solidFill>
                  <a:schemeClr val="tx1"/>
                </a:solidFill>
                <a:latin typeface="+mn-lt"/>
                <a:ea typeface="+mn-ea"/>
                <a:cs typeface="+mn-cs"/>
              </a:rPr>
              <a:t>;</a:t>
            </a:r>
          </a:p>
          <a:p>
            <a:r>
              <a:rPr lang="en-US" sz="1200" b="0" i="0" kern="1200" dirty="0">
                <a:solidFill>
                  <a:schemeClr val="tx1"/>
                </a:solidFill>
                <a:latin typeface="+mn-lt"/>
                <a:ea typeface="+mn-ea"/>
                <a:cs typeface="+mn-cs"/>
              </a:rPr>
              <a:t>4.Calculate the saliency value, that is, take the Euclidean distance and sum the average image of the three channels and the filtered image respectively;</a:t>
            </a:r>
          </a:p>
          <a:p>
            <a:r>
              <a:rPr lang="en-US" sz="1200" b="0" i="0" kern="1200" dirty="0">
                <a:solidFill>
                  <a:schemeClr val="tx1"/>
                </a:solidFill>
                <a:latin typeface="+mn-lt"/>
                <a:ea typeface="+mn-ea"/>
                <a:cs typeface="+mn-cs"/>
              </a:rPr>
              <a:t>5.Use the maximum value to normalize the saliency map.</a:t>
            </a: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kern="1200" baseline="0" dirty="0" err="1">
                <a:solidFill>
                  <a:schemeClr val="tx1"/>
                </a:solidFill>
                <a:latin typeface="+mn-lt"/>
                <a:ea typeface="+mn-ea"/>
                <a:cs typeface="+mn-cs"/>
              </a:rPr>
              <a:t>Achanta</a:t>
            </a:r>
            <a:r>
              <a:rPr lang="en-US" sz="1200" kern="1200" baseline="0" dirty="0">
                <a:solidFill>
                  <a:schemeClr val="tx1"/>
                </a:solidFill>
                <a:latin typeface="+mn-lt"/>
                <a:ea typeface="+mn-ea"/>
                <a:cs typeface="+mn-cs"/>
              </a:rPr>
              <a:t> et al. [78] propose a method to restore color and contrast image properties</a:t>
            </a:r>
          </a:p>
          <a:p>
            <a:r>
              <a:rPr lang="en-US" sz="1200" kern="1200" baseline="0" dirty="0">
                <a:solidFill>
                  <a:schemeClr val="tx1"/>
                </a:solidFill>
                <a:latin typeface="+mn-lt"/>
                <a:ea typeface="+mn-ea"/>
                <a:cs typeface="+mn-cs"/>
              </a:rPr>
              <a:t>through the exploitation of a saliency-based technique. In particular, they start by proving</a:t>
            </a:r>
          </a:p>
          <a:p>
            <a:r>
              <a:rPr lang="en-US" sz="1200" kern="1200" baseline="0" dirty="0">
                <a:solidFill>
                  <a:schemeClr val="tx1"/>
                </a:solidFill>
                <a:latin typeface="+mn-lt"/>
                <a:ea typeface="+mn-ea"/>
                <a:cs typeface="+mn-cs"/>
              </a:rPr>
              <a:t>that the most popular saliency estimation methods do not fully exploit the entire frequency</a:t>
            </a:r>
          </a:p>
          <a:p>
            <a:r>
              <a:rPr lang="en-US" sz="1200" kern="1200" baseline="0" dirty="0">
                <a:solidFill>
                  <a:schemeClr val="tx1"/>
                </a:solidFill>
                <a:latin typeface="+mn-lt"/>
                <a:ea typeface="+mn-ea"/>
                <a:cs typeface="+mn-cs"/>
              </a:rPr>
              <a:t>content of an input image. Indeed, they observe that almost every state-of-the-art method</a:t>
            </a:r>
          </a:p>
          <a:p>
            <a:r>
              <a:rPr lang="en-US" sz="1200" kern="1200" baseline="0" dirty="0">
                <a:solidFill>
                  <a:schemeClr val="tx1"/>
                </a:solidFill>
                <a:latin typeface="+mn-lt"/>
                <a:ea typeface="+mn-ea"/>
                <a:cs typeface="+mn-cs"/>
              </a:rPr>
              <a:t>includes, at some point of the proposed processing pipeline, a </a:t>
            </a:r>
            <a:r>
              <a:rPr lang="en-US" sz="1200" kern="1200" baseline="0" dirty="0" err="1">
                <a:solidFill>
                  <a:schemeClr val="tx1"/>
                </a:solidFill>
                <a:latin typeface="+mn-lt"/>
                <a:ea typeface="+mn-ea"/>
                <a:cs typeface="+mn-cs"/>
              </a:rPr>
              <a:t>downsampling</a:t>
            </a:r>
            <a:r>
              <a:rPr lang="en-US" sz="1200" kern="1200" baseline="0" dirty="0">
                <a:solidFill>
                  <a:schemeClr val="tx1"/>
                </a:solidFill>
                <a:latin typeface="+mn-lt"/>
                <a:ea typeface="+mn-ea"/>
                <a:cs typeface="+mn-cs"/>
              </a:rPr>
              <a:t> module</a:t>
            </a:r>
          </a:p>
          <a:p>
            <a:r>
              <a:rPr lang="en-US" sz="1200" kern="1200" baseline="0" dirty="0">
                <a:solidFill>
                  <a:schemeClr val="tx1"/>
                </a:solidFill>
                <a:latin typeface="+mn-lt"/>
                <a:ea typeface="+mn-ea"/>
                <a:cs typeface="+mn-cs"/>
              </a:rPr>
              <a:t>which necessarily implies a loss of information. This loss affects the details and resolution</a:t>
            </a:r>
          </a:p>
          <a:p>
            <a:r>
              <a:rPr lang="en-US" sz="1200" kern="1200" baseline="0" dirty="0">
                <a:solidFill>
                  <a:schemeClr val="tx1"/>
                </a:solidFill>
                <a:latin typeface="+mn-lt"/>
                <a:ea typeface="+mn-ea"/>
                <a:cs typeface="+mn-cs"/>
              </a:rPr>
              <a:t>properties of the output result. Hence, the authors propose a novel method based on the</a:t>
            </a:r>
          </a:p>
          <a:p>
            <a:r>
              <a:rPr lang="en-US" sz="1200" kern="1200" baseline="0" dirty="0">
                <a:solidFill>
                  <a:schemeClr val="tx1"/>
                </a:solidFill>
                <a:latin typeface="+mn-lt"/>
                <a:ea typeface="+mn-ea"/>
                <a:cs typeface="+mn-cs"/>
              </a:rPr>
              <a:t>preliminary band-pass filtering of the image through a Difference of Gaussians (</a:t>
            </a:r>
            <a:r>
              <a:rPr lang="en-US" sz="1200" kern="1200" baseline="0" dirty="0" err="1">
                <a:solidFill>
                  <a:schemeClr val="tx1"/>
                </a:solidFill>
                <a:latin typeface="+mn-lt"/>
                <a:ea typeface="+mn-ea"/>
                <a:cs typeface="+mn-cs"/>
              </a:rPr>
              <a:t>DoG</a:t>
            </a:r>
            <a:r>
              <a:rPr lang="en-US" sz="1200" kern="1200" baseline="0" dirty="0">
                <a:solidFill>
                  <a:schemeClr val="tx1"/>
                </a:solidFill>
                <a:latin typeface="+mn-lt"/>
                <a:ea typeface="+mn-ea"/>
                <a:cs typeface="+mn-cs"/>
              </a:rPr>
              <a:t>) [30]</a:t>
            </a:r>
          </a:p>
          <a:p>
            <a:r>
              <a:rPr lang="en-US" sz="1200" kern="1200" baseline="0" dirty="0">
                <a:solidFill>
                  <a:schemeClr val="tx1"/>
                </a:solidFill>
                <a:latin typeface="+mn-lt"/>
                <a:ea typeface="+mn-ea"/>
                <a:cs typeface="+mn-cs"/>
              </a:rPr>
              <a:t>operator, with properly chosen parameters, such that the image spectral content is largely</a:t>
            </a:r>
          </a:p>
          <a:p>
            <a:r>
              <a:rPr lang="en-US" sz="1200" kern="1200" baseline="0" dirty="0">
                <a:solidFill>
                  <a:schemeClr val="tx1"/>
                </a:solidFill>
                <a:latin typeface="+mn-lt"/>
                <a:ea typeface="+mn-ea"/>
                <a:cs typeface="+mn-cs"/>
              </a:rPr>
              <a:t>preserved. The saliency map is defined as the absolute difference between the image mean</a:t>
            </a:r>
          </a:p>
          <a:p>
            <a:r>
              <a:rPr lang="en-US" sz="1200" kern="1200" baseline="0" dirty="0">
                <a:solidFill>
                  <a:schemeClr val="tx1"/>
                </a:solidFill>
                <a:latin typeface="+mn-lt"/>
                <a:ea typeface="+mn-ea"/>
                <a:cs typeface="+mn-cs"/>
              </a:rPr>
              <a:t>value </a:t>
            </a:r>
            <a:r>
              <a:rPr lang="en-US" sz="1200" kern="1200" baseline="0" dirty="0" err="1">
                <a:solidFill>
                  <a:schemeClr val="tx1"/>
                </a:solidFill>
                <a:latin typeface="+mn-lt"/>
                <a:ea typeface="+mn-ea"/>
                <a:cs typeface="+mn-cs"/>
              </a:rPr>
              <a:t>I</a:t>
            </a:r>
            <a:r>
              <a:rPr lang="en-US" sz="1200" i="1" kern="1200" baseline="0" dirty="0" err="1">
                <a:solidFill>
                  <a:schemeClr val="tx1"/>
                </a:solidFill>
                <a:latin typeface="+mn-lt"/>
                <a:ea typeface="+mn-ea"/>
                <a:cs typeface="+mn-cs"/>
              </a:rPr>
              <a:t>m</a:t>
            </a:r>
            <a:r>
              <a:rPr lang="en-US" sz="1200" i="1" kern="1200" baseline="0" dirty="0">
                <a:solidFill>
                  <a:schemeClr val="tx1"/>
                </a:solidFill>
                <a:latin typeface="+mn-lt"/>
                <a:ea typeface="+mn-ea"/>
                <a:cs typeface="+mn-cs"/>
              </a:rPr>
              <a:t> and a blurred version of the image, obtained by applying the </a:t>
            </a:r>
            <a:r>
              <a:rPr lang="en-US" sz="1200" i="1" kern="1200" baseline="0" dirty="0" err="1">
                <a:solidFill>
                  <a:schemeClr val="tx1"/>
                </a:solidFill>
                <a:latin typeface="+mn-lt"/>
                <a:ea typeface="+mn-ea"/>
                <a:cs typeface="+mn-cs"/>
              </a:rPr>
              <a:t>DoG</a:t>
            </a:r>
            <a:r>
              <a:rPr lang="en-US" sz="1200" i="1" kern="1200" baseline="0" dirty="0">
                <a:solidFill>
                  <a:schemeClr val="tx1"/>
                </a:solidFill>
                <a:latin typeface="+mn-lt"/>
                <a:ea typeface="+mn-ea"/>
                <a:cs typeface="+mn-cs"/>
              </a:rPr>
              <a:t> filter:</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sz="1200" dirty="0" err="1"/>
              <a:t>Untuk</a:t>
            </a:r>
            <a:r>
              <a:rPr lang="en-US" sz="1200" dirty="0"/>
              <a:t> </a:t>
            </a:r>
            <a:r>
              <a:rPr lang="en-US" sz="1200" dirty="0" err="1"/>
              <a:t>mendapatkan</a:t>
            </a:r>
            <a:r>
              <a:rPr lang="en-US" sz="1200" baseline="0" dirty="0"/>
              <a:t> </a:t>
            </a:r>
            <a:r>
              <a:rPr lang="en-US" sz="1200" dirty="0"/>
              <a:t>saliency map,</a:t>
            </a:r>
            <a:r>
              <a:rPr lang="en-US" sz="1200" baseline="0" dirty="0"/>
              <a:t> </a:t>
            </a:r>
            <a:r>
              <a:rPr lang="en-US" sz="1200" baseline="0" dirty="0" err="1"/>
              <a:t>disini</a:t>
            </a:r>
            <a:r>
              <a:rPr lang="en-US" sz="1200" baseline="0" dirty="0"/>
              <a:t> </a:t>
            </a:r>
            <a:r>
              <a:rPr lang="en-US" sz="1200" baseline="0" dirty="0" err="1"/>
              <a:t>saya</a:t>
            </a:r>
            <a:r>
              <a:rPr lang="en-US" sz="1200" baseline="0" dirty="0"/>
              <a:t> </a:t>
            </a:r>
            <a:r>
              <a:rPr lang="en-US" sz="1200" baseline="0" dirty="0" err="1"/>
              <a:t>menggunakan</a:t>
            </a:r>
            <a:r>
              <a:rPr lang="en-US" sz="1200" baseline="0" dirty="0"/>
              <a:t> </a:t>
            </a:r>
            <a:r>
              <a:rPr lang="en-US" sz="1200" dirty="0" err="1"/>
              <a:t>algoritma</a:t>
            </a:r>
            <a:r>
              <a:rPr lang="en-US" sz="1200" dirty="0"/>
              <a:t> saliency </a:t>
            </a:r>
            <a:r>
              <a:rPr lang="en-US" sz="1200" dirty="0" err="1"/>
              <a:t>dari</a:t>
            </a:r>
            <a:r>
              <a:rPr lang="en-US" sz="1200" dirty="0"/>
              <a:t> </a:t>
            </a:r>
            <a:r>
              <a:rPr lang="en-US" sz="1200" dirty="0" err="1"/>
              <a:t>Achanta</a:t>
            </a:r>
            <a:r>
              <a:rPr lang="en-US" sz="1200" dirty="0"/>
              <a:t> et al.  </a:t>
            </a:r>
            <a:r>
              <a:rPr lang="en-US" sz="1200" dirty="0" err="1"/>
              <a:t>Dalam</a:t>
            </a:r>
            <a:r>
              <a:rPr lang="en-US" sz="1200" dirty="0"/>
              <a:t> </a:t>
            </a:r>
            <a:r>
              <a:rPr lang="en-US" sz="1200" dirty="0" err="1"/>
              <a:t>metode</a:t>
            </a:r>
            <a:r>
              <a:rPr lang="en-US" sz="1200" dirty="0"/>
              <a:t> </a:t>
            </a:r>
            <a:r>
              <a:rPr lang="en-US" sz="1200" dirty="0" err="1"/>
              <a:t>Achanta</a:t>
            </a:r>
            <a:r>
              <a:rPr lang="en-US" sz="1200" dirty="0"/>
              <a:t>, </a:t>
            </a:r>
            <a:r>
              <a:rPr lang="en-US" sz="1200" dirty="0" err="1"/>
              <a:t>kontras</a:t>
            </a:r>
            <a:r>
              <a:rPr lang="en-US" sz="1200" dirty="0"/>
              <a:t> center-surround </a:t>
            </a:r>
            <a:r>
              <a:rPr lang="en-US" sz="1200" dirty="0" err="1"/>
              <a:t>dihitung</a:t>
            </a:r>
            <a:r>
              <a:rPr lang="en-US" sz="1200" dirty="0"/>
              <a:t> </a:t>
            </a:r>
            <a:r>
              <a:rPr lang="en-US" sz="1200" dirty="0" err="1"/>
              <a:t>sebagai</a:t>
            </a:r>
            <a:r>
              <a:rPr lang="en-US" sz="1200" dirty="0"/>
              <a:t> </a:t>
            </a:r>
            <a:r>
              <a:rPr lang="en-US" sz="1200" dirty="0" err="1"/>
              <a:t>jarak</a:t>
            </a:r>
            <a:r>
              <a:rPr lang="en-US" sz="1200" dirty="0"/>
              <a:t> Euclidean </a:t>
            </a:r>
            <a:r>
              <a:rPr lang="en-US" sz="1200" dirty="0" err="1"/>
              <a:t>antara</a:t>
            </a:r>
            <a:r>
              <a:rPr lang="en-US" sz="1200" dirty="0"/>
              <a:t> rata-rata  </a:t>
            </a:r>
            <a:r>
              <a:rPr lang="en-US" sz="1200" dirty="0" err="1"/>
              <a:t>vektor</a:t>
            </a:r>
            <a:r>
              <a:rPr lang="en-US" sz="1200" dirty="0"/>
              <a:t> </a:t>
            </a:r>
            <a:r>
              <a:rPr lang="en-US" sz="1200" i="1" dirty="0"/>
              <a:t>L a b</a:t>
            </a:r>
            <a:r>
              <a:rPr lang="en-US" sz="1200" dirty="0"/>
              <a:t> </a:t>
            </a:r>
            <a:r>
              <a:rPr lang="en-US" sz="1200" dirty="0" err="1"/>
              <a:t>dari</a:t>
            </a:r>
            <a:r>
              <a:rPr lang="en-US" sz="1200" dirty="0"/>
              <a:t> </a:t>
            </a:r>
            <a:r>
              <a:rPr lang="en-US" sz="1200" dirty="0" err="1"/>
              <a:t>piksel</a:t>
            </a:r>
            <a:r>
              <a:rPr lang="en-US" sz="1200" dirty="0"/>
              <a:t> </a:t>
            </a:r>
            <a:r>
              <a:rPr lang="en-US" sz="1200" dirty="0" err="1"/>
              <a:t>tengah</a:t>
            </a:r>
            <a:r>
              <a:rPr lang="en-US" sz="1200" dirty="0"/>
              <a:t> </a:t>
            </a:r>
            <a:r>
              <a:rPr lang="en-US" sz="1200" dirty="0" err="1"/>
              <a:t>dan</a:t>
            </a:r>
            <a:r>
              <a:rPr lang="en-US" sz="1200" dirty="0"/>
              <a:t> </a:t>
            </a:r>
            <a:r>
              <a:rPr lang="en-US" sz="1200" dirty="0" err="1"/>
              <a:t>sekitarnya</a:t>
            </a:r>
            <a:r>
              <a:rPr lang="en-US" sz="1200" dirty="0"/>
              <a:t>. </a:t>
            </a:r>
            <a:r>
              <a:rPr lang="en-US" sz="1200" dirty="0" err="1"/>
              <a:t>Nilai</a:t>
            </a:r>
            <a:r>
              <a:rPr lang="en-US" sz="1200" dirty="0"/>
              <a:t> saliency </a:t>
            </a:r>
            <a:r>
              <a:rPr lang="en-US" sz="1200" dirty="0" err="1"/>
              <a:t>pada</a:t>
            </a:r>
            <a:r>
              <a:rPr lang="en-US" sz="1200" dirty="0"/>
              <a:t> </a:t>
            </a:r>
            <a:r>
              <a:rPr lang="en-US" sz="1200" dirty="0" err="1"/>
              <a:t>piksel</a:t>
            </a:r>
            <a:r>
              <a:rPr lang="en-US" sz="1200" dirty="0"/>
              <a:t> </a:t>
            </a:r>
            <a:r>
              <a:rPr lang="en-US" sz="1200" dirty="0" err="1"/>
              <a:t>posisi</a:t>
            </a:r>
            <a:r>
              <a:rPr lang="en-US" sz="1200" dirty="0"/>
              <a:t> (x; y) </a:t>
            </a:r>
            <a:r>
              <a:rPr lang="en-US" sz="1200" dirty="0" err="1"/>
              <a:t>diberikan</a:t>
            </a:r>
            <a:r>
              <a:rPr lang="en-US" sz="1200" dirty="0"/>
              <a:t> </a:t>
            </a:r>
            <a:r>
              <a:rPr lang="en-US" sz="1200" dirty="0" err="1"/>
              <a:t>sebagai</a:t>
            </a:r>
            <a:r>
              <a:rPr lang="en-US" sz="1200" dirty="0"/>
              <a:t>:</a:t>
            </a:r>
            <a:endParaRPr lang="en-US" dirty="0"/>
          </a:p>
          <a:p>
            <a:endParaRPr lang="en-ID" dirty="0"/>
          </a:p>
          <a:p>
            <a:endParaRPr lang="en-ID" dirty="0"/>
          </a:p>
          <a:p>
            <a:endParaRPr lang="en-ID" dirty="0"/>
          </a:p>
          <a:p>
            <a:endParaRPr lang="en-ID" dirty="0"/>
          </a:p>
          <a:p>
            <a:endParaRPr lang="en-ID" dirty="0"/>
          </a:p>
          <a:p>
            <a:pPr marL="0" marR="0" indent="0" algn="l" defTabSz="914400" rtl="0" eaLnBrk="1" fontAlgn="auto" latinLnBrk="0" hangingPunct="1">
              <a:lnSpc>
                <a:spcPct val="100000"/>
              </a:lnSpc>
              <a:spcBef>
                <a:spcPts val="0"/>
              </a:spcBef>
              <a:spcAft>
                <a:spcPts val="0"/>
              </a:spcAft>
              <a:buClrTx/>
              <a:buSzTx/>
              <a:buFontTx/>
              <a:buNone/>
              <a:tabLst/>
              <a:defRPr/>
            </a:pPr>
            <a:r>
              <a:rPr lang="en-ID" sz="1200" dirty="0" err="1"/>
              <a:t>Dimana</a:t>
            </a:r>
            <a:r>
              <a:rPr lang="en-ID" sz="1200" dirty="0"/>
              <a:t> </a:t>
            </a:r>
            <a:r>
              <a:rPr lang="en-ID" sz="1200" dirty="0" err="1"/>
              <a:t>nilai</a:t>
            </a:r>
            <a:r>
              <a:rPr lang="en-ID" sz="1200" dirty="0"/>
              <a:t> </a:t>
            </a:r>
            <a:r>
              <a:rPr lang="en-ID" sz="1200" dirty="0" err="1"/>
              <a:t>peta</a:t>
            </a:r>
            <a:r>
              <a:rPr lang="en-ID" sz="1200" dirty="0"/>
              <a:t> </a:t>
            </a:r>
            <a:r>
              <a:rPr lang="en-ID" sz="1200" dirty="0" err="1"/>
              <a:t>fitur</a:t>
            </a:r>
            <a:r>
              <a:rPr lang="en-ID" sz="1200" dirty="0"/>
              <a:t> Ft(</a:t>
            </a:r>
            <a:r>
              <a:rPr lang="en-ID" sz="1200" dirty="0" err="1"/>
              <a:t>x,y</a:t>
            </a:r>
            <a:r>
              <a:rPr lang="en-ID" sz="1200" dirty="0"/>
              <a:t>) </a:t>
            </a:r>
            <a:r>
              <a:rPr lang="en-ID" sz="1200" dirty="0" err="1"/>
              <a:t>adalah</a:t>
            </a:r>
            <a:r>
              <a:rPr lang="en-ID" sz="1200" dirty="0"/>
              <a:t> </a:t>
            </a:r>
            <a:r>
              <a:rPr lang="en-ID" sz="1200" dirty="0" err="1"/>
              <a:t>jarak</a:t>
            </a:r>
            <a:r>
              <a:rPr lang="en-ID" sz="1200" dirty="0"/>
              <a:t> Euclidean d </a:t>
            </a:r>
            <a:r>
              <a:rPr lang="en-ID" sz="1200" dirty="0" err="1"/>
              <a:t>diantara</a:t>
            </a:r>
            <a:r>
              <a:rPr lang="en-ID" sz="1200" dirty="0"/>
              <a:t> </a:t>
            </a:r>
            <a:r>
              <a:rPr lang="en-ID" sz="1200" dirty="0" err="1"/>
              <a:t>piksel</a:t>
            </a:r>
            <a:r>
              <a:rPr lang="en-ID" sz="1200" dirty="0"/>
              <a:t> </a:t>
            </a:r>
            <a:r>
              <a:rPr lang="en-ID" sz="1200" dirty="0" err="1"/>
              <a:t>vektor</a:t>
            </a:r>
            <a:r>
              <a:rPr lang="en-ID" sz="1200" dirty="0"/>
              <a:t> </a:t>
            </a:r>
            <a:r>
              <a:rPr lang="en-ID" sz="1200" i="1" dirty="0"/>
              <a:t>L a b</a:t>
            </a:r>
            <a:r>
              <a:rPr lang="en-ID" sz="1200" dirty="0"/>
              <a:t> c(</a:t>
            </a:r>
            <a:r>
              <a:rPr lang="en-ID" sz="1200" dirty="0" err="1"/>
              <a:t>x,y</a:t>
            </a:r>
            <a:r>
              <a:rPr lang="en-ID" sz="1200" dirty="0"/>
              <a:t>) (</a:t>
            </a:r>
            <a:r>
              <a:rPr lang="en-ID" sz="1200" dirty="0" err="1"/>
              <a:t>tengah</a:t>
            </a:r>
            <a:r>
              <a:rPr lang="en-ID" sz="1200" dirty="0"/>
              <a:t>) </a:t>
            </a:r>
            <a:r>
              <a:rPr lang="en-ID" sz="1200" dirty="0" err="1"/>
              <a:t>dan</a:t>
            </a:r>
            <a:r>
              <a:rPr lang="en-ID" sz="1200" dirty="0"/>
              <a:t> </a:t>
            </a:r>
            <a:r>
              <a:rPr lang="en-US" sz="1200" dirty="0"/>
              <a:t>rata-rata </a:t>
            </a:r>
            <a:r>
              <a:rPr lang="en-US" sz="1200" dirty="0" err="1"/>
              <a:t>piksel</a:t>
            </a:r>
            <a:r>
              <a:rPr lang="en-US" sz="1200" dirty="0"/>
              <a:t> </a:t>
            </a:r>
            <a:r>
              <a:rPr lang="en-US" sz="1200" i="1" dirty="0"/>
              <a:t>L a b</a:t>
            </a:r>
            <a:r>
              <a:rPr lang="en-ID" sz="1200" dirty="0"/>
              <a:t>  St(</a:t>
            </a:r>
            <a:r>
              <a:rPr lang="en-ID" sz="1200" dirty="0" err="1"/>
              <a:t>x,y</a:t>
            </a:r>
            <a:r>
              <a:rPr lang="en-ID" sz="1200" dirty="0"/>
              <a:t>) </a:t>
            </a:r>
            <a:r>
              <a:rPr lang="en-ID" sz="1200" dirty="0" err="1"/>
              <a:t>pada</a:t>
            </a:r>
            <a:r>
              <a:rPr lang="en-ID" sz="1200" dirty="0"/>
              <a:t> </a:t>
            </a:r>
            <a:r>
              <a:rPr lang="en-ID" sz="1200" dirty="0" err="1"/>
              <a:t>jendela</a:t>
            </a:r>
            <a:r>
              <a:rPr lang="en-ID" sz="1200" dirty="0"/>
              <a:t> t(</a:t>
            </a:r>
            <a:r>
              <a:rPr lang="en-ID" sz="1200" dirty="0" err="1"/>
              <a:t>sekeliling</a:t>
            </a:r>
            <a:r>
              <a:rPr lang="en-ID" sz="1200" dirty="0"/>
              <a:t>).</a:t>
            </a:r>
            <a:endParaRPr lang="en-US" sz="1200" dirty="0"/>
          </a:p>
          <a:p>
            <a:endParaRPr lang="en-US" dirty="0"/>
          </a:p>
        </p:txBody>
      </p:sp>
      <p:sp>
        <p:nvSpPr>
          <p:cNvPr id="4" name="Slide Number Placeholder 3"/>
          <p:cNvSpPr>
            <a:spLocks noGrp="1"/>
          </p:cNvSpPr>
          <p:nvPr>
            <p:ph type="sldNum" sz="quarter" idx="10"/>
          </p:nvPr>
        </p:nvSpPr>
        <p:spPr/>
        <p:txBody>
          <a:bodyPr/>
          <a:lstStyle/>
          <a:p>
            <a:fld id="{95640827-D2F2-41DD-AD44-52B1188BB2B6}"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i="1" kern="1200" baseline="0" dirty="0">
                <a:solidFill>
                  <a:schemeClr val="tx1"/>
                </a:solidFill>
                <a:latin typeface="+mn-lt"/>
                <a:ea typeface="+mn-ea"/>
                <a:cs typeface="+mn-cs"/>
              </a:rPr>
              <a:t>Exposedness weight (WE) evaluates how well a pixel </a:t>
            </a:r>
            <a:r>
              <a:rPr lang="en-US" sz="1200" kern="1200" baseline="0" dirty="0">
                <a:solidFill>
                  <a:schemeClr val="tx1"/>
                </a:solidFill>
                <a:latin typeface="+mn-lt"/>
                <a:ea typeface="+mn-ea"/>
                <a:cs typeface="+mn-cs"/>
              </a:rPr>
              <a:t>is exposed.</a:t>
            </a:r>
            <a:r>
              <a:rPr lang="en-US" b="0" i="0" dirty="0">
                <a:solidFill>
                  <a:srgbClr val="111111"/>
                </a:solidFill>
                <a:effectLst/>
                <a:latin typeface="IBM Plex Sans" panose="020B0604020202020204" pitchFamily="34" charset="0"/>
              </a:rPr>
              <a:t>  We want to keep intensities that are not near zero (underexposed) or one (overexposed).</a:t>
            </a:r>
            <a:r>
              <a:rPr lang="en-US" sz="1200" kern="1200" baseline="0" dirty="0">
                <a:solidFill>
                  <a:schemeClr val="tx1"/>
                </a:solidFill>
                <a:latin typeface="+mn-lt"/>
                <a:ea typeface="+mn-ea"/>
                <a:cs typeface="+mn-cs"/>
              </a:rPr>
              <a:t> Commonly, the pixels tend to have a higher exposed appearance when their normalized values are close to the average value of</a:t>
            </a:r>
          </a:p>
          <a:p>
            <a:r>
              <a:rPr lang="en-US" sz="1200" kern="1200" baseline="0" dirty="0">
                <a:solidFill>
                  <a:schemeClr val="tx1"/>
                </a:solidFill>
                <a:latin typeface="+mn-lt"/>
                <a:ea typeface="+mn-ea"/>
                <a:cs typeface="+mn-cs"/>
              </a:rPr>
              <a:t>0.5.</a:t>
            </a:r>
            <a:endParaRPr lang="en-US" dirty="0"/>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This assessed quality provides an estimator to preserve a constant appearance of the local contrast, that ideally is neither exaggerated nor understated. </a:t>
            </a:r>
            <a:endParaRPr lang="en-US" dirty="0"/>
          </a:p>
          <a:p>
            <a:r>
              <a:rPr lang="en-US" dirty="0"/>
              <a:t>Looking at just the raw intensities within a channel, reveals how well a pixel is exposed. We want to keep intensities that are not near zero (underexposed) or one (overexposed). We weight each intensity </a:t>
            </a:r>
            <a:r>
              <a:rPr lang="en-US" dirty="0" err="1"/>
              <a:t>i</a:t>
            </a:r>
            <a:r>
              <a:rPr lang="en-US" dirty="0"/>
              <a:t> based on how close it is to 0.5 using a Gauss curve: exp − (i−0.5)2 2σ2  , where σ equals 0.2 in our implementation. To account for multiple color channels, we apply the Gauss curve to each channel separately, and multiply the results, yielding the measure E.</a:t>
            </a:r>
          </a:p>
          <a:p>
            <a:endParaRPr lang="en-ID" dirty="0"/>
          </a:p>
          <a:p>
            <a:r>
              <a:rPr lang="en-US" sz="1200" b="0" i="0" kern="1200" dirty="0">
                <a:solidFill>
                  <a:schemeClr val="tx1"/>
                </a:solidFill>
                <a:latin typeface="+mn-lt"/>
                <a:ea typeface="+mn-ea"/>
                <a:cs typeface="+mn-cs"/>
              </a:rPr>
              <a:t>Exposure </a:t>
            </a:r>
            <a:r>
              <a:rPr lang="en-US" sz="1200" b="0" i="0" kern="1200" dirty="0" err="1">
                <a:solidFill>
                  <a:schemeClr val="tx1"/>
                </a:solidFill>
                <a:latin typeface="+mn-lt"/>
                <a:ea typeface="+mn-ea"/>
                <a:cs typeface="+mn-cs"/>
              </a:rPr>
              <a:t>adalah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banyak</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sedikitnya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paparan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dari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cahaya</a:t>
            </a:r>
            <a:r>
              <a:rPr lang="en-US" sz="1200" b="0" i="0" kern="1200" dirty="0">
                <a:solidFill>
                  <a:schemeClr val="tx1"/>
                </a:solidFill>
                <a:latin typeface="+mn-lt"/>
                <a:ea typeface="+mn-ea"/>
                <a:cs typeface="+mn-cs"/>
              </a:rPr>
              <a:t> yang </a:t>
            </a:r>
            <a:r>
              <a:rPr lang="en-US" sz="1200" b="0" i="0" kern="1200" dirty="0" err="1">
                <a:solidFill>
                  <a:schemeClr val="tx1"/>
                </a:solidFill>
                <a:latin typeface="+mn-lt"/>
                <a:ea typeface="+mn-ea"/>
                <a:cs typeface="+mn-cs"/>
              </a:rPr>
              <a:t>nantinya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bisa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diterima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oleh</a:t>
            </a:r>
            <a:r>
              <a:rPr lang="en-US" sz="1200" b="0" i="0" kern="1200" dirty="0">
                <a:solidFill>
                  <a:schemeClr val="tx1"/>
                </a:solidFill>
                <a:latin typeface="+mn-lt"/>
                <a:ea typeface="+mn-ea"/>
                <a:cs typeface="+mn-cs"/>
              </a:rPr>
              <a:t> sensor yang </a:t>
            </a:r>
            <a:r>
              <a:rPr lang="en-US" sz="1200" b="0" i="0" kern="1200" dirty="0" err="1">
                <a:solidFill>
                  <a:schemeClr val="tx1"/>
                </a:solidFill>
                <a:latin typeface="+mn-lt"/>
                <a:ea typeface="+mn-ea"/>
                <a:cs typeface="+mn-cs"/>
              </a:rPr>
              <a:t>ada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sebuah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kamera</a:t>
            </a:r>
            <a:r>
              <a:rPr lang="en-US" sz="1200" b="0" i="0" kern="1200" dirty="0">
                <a:solidFill>
                  <a:schemeClr val="tx1"/>
                </a:solidFill>
                <a:latin typeface="+mn-lt"/>
                <a:ea typeface="+mn-ea"/>
                <a:cs typeface="+mn-cs"/>
              </a:rPr>
              <a:t> agar </a:t>
            </a:r>
            <a:r>
              <a:rPr lang="en-US" sz="1200" b="0" i="0" kern="1200" dirty="0" err="1">
                <a:solidFill>
                  <a:schemeClr val="tx1"/>
                </a:solidFill>
                <a:latin typeface="+mn-lt"/>
                <a:ea typeface="+mn-ea"/>
                <a:cs typeface="+mn-cs"/>
              </a:rPr>
              <a:t>bisa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mendapatkan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gambar</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juga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foto</a:t>
            </a:r>
            <a:r>
              <a:rPr lang="en-US" sz="1200" b="0" i="0" kern="1200" dirty="0">
                <a:solidFill>
                  <a:schemeClr val="tx1"/>
                </a:solidFill>
                <a:latin typeface="+mn-lt"/>
                <a:ea typeface="+mn-ea"/>
                <a:cs typeface="+mn-cs"/>
              </a:rPr>
              <a:t> yang </a:t>
            </a:r>
            <a:r>
              <a:rPr lang="en-US" sz="1200" b="0" i="0" kern="1200" dirty="0" err="1">
                <a:solidFill>
                  <a:schemeClr val="tx1"/>
                </a:solidFill>
                <a:latin typeface="+mn-lt"/>
                <a:ea typeface="+mn-ea"/>
                <a:cs typeface="+mn-cs"/>
              </a:rPr>
              <a:t>bagus</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pengaturan</a:t>
            </a:r>
            <a:r>
              <a:rPr lang="en-US" sz="1200" b="0" i="0" kern="1200" dirty="0">
                <a:solidFill>
                  <a:schemeClr val="tx1"/>
                </a:solidFill>
                <a:latin typeface="+mn-lt"/>
                <a:ea typeface="+mn-ea"/>
                <a:cs typeface="+mn-cs"/>
              </a:rPr>
              <a:t> exposure </a:t>
            </a:r>
            <a:r>
              <a:rPr lang="en-US" sz="1200" b="0" i="0" kern="1200" dirty="0" err="1">
                <a:solidFill>
                  <a:schemeClr val="tx1"/>
                </a:solidFill>
                <a:latin typeface="+mn-lt"/>
                <a:ea typeface="+mn-ea"/>
                <a:cs typeface="+mn-cs"/>
              </a:rPr>
              <a:t>memang</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menjadi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satu</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hal</a:t>
            </a:r>
            <a:r>
              <a:rPr lang="en-US" sz="1200" b="0" i="0" kern="1200" dirty="0">
                <a:solidFill>
                  <a:schemeClr val="tx1"/>
                </a:solidFill>
                <a:latin typeface="+mn-lt"/>
                <a:ea typeface="+mn-ea"/>
                <a:cs typeface="+mn-cs"/>
              </a:rPr>
              <a:t> yang </a:t>
            </a:r>
            <a:r>
              <a:rPr lang="en-US" sz="1200" b="0" i="0" kern="1200" dirty="0" err="1">
                <a:solidFill>
                  <a:schemeClr val="tx1"/>
                </a:solidFill>
                <a:latin typeface="+mn-lt"/>
                <a:ea typeface="+mn-ea"/>
                <a:cs typeface="+mn-cs"/>
              </a:rPr>
              <a:t>akan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membuat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foto</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bisa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terlihat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lebih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bagus</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atau</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bahkan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menjadi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lebih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jelek</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nantinya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Ketika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kita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mengatur</a:t>
            </a:r>
            <a:r>
              <a:rPr lang="en-US" sz="1200" b="0" i="0" kern="1200" dirty="0">
                <a:solidFill>
                  <a:schemeClr val="tx1"/>
                </a:solidFill>
                <a:latin typeface="+mn-lt"/>
                <a:ea typeface="+mn-ea"/>
                <a:cs typeface="+mn-cs"/>
              </a:rPr>
              <a:t> exposure </a:t>
            </a:r>
            <a:r>
              <a:rPr lang="en-US" sz="1200" b="0" i="0" kern="1200" dirty="0" err="1">
                <a:solidFill>
                  <a:schemeClr val="tx1"/>
                </a:solidFill>
                <a:latin typeface="+mn-lt"/>
                <a:ea typeface="+mn-ea"/>
                <a:cs typeface="+mn-cs"/>
              </a:rPr>
              <a:t>dengan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kondisi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cahaya</a:t>
            </a:r>
            <a:r>
              <a:rPr lang="en-US" sz="1200" b="0" i="0" kern="1200" dirty="0">
                <a:solidFill>
                  <a:schemeClr val="tx1"/>
                </a:solidFill>
                <a:latin typeface="+mn-lt"/>
                <a:ea typeface="+mn-ea"/>
                <a:cs typeface="+mn-cs"/>
              </a:rPr>
              <a:t> yang </a:t>
            </a:r>
            <a:r>
              <a:rPr lang="en-US" sz="1200" b="0" i="0" kern="1200" dirty="0" err="1">
                <a:solidFill>
                  <a:schemeClr val="tx1"/>
                </a:solidFill>
                <a:latin typeface="+mn-lt"/>
                <a:ea typeface="+mn-ea"/>
                <a:cs typeface="+mn-cs"/>
              </a:rPr>
              <a:t>masuk</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ke</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foto</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jumlahnya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terlalu</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tinggi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tentunya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membuat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gambar</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menjadi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sangat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terang</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atau</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bisa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kita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katakan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sebagai</a:t>
            </a:r>
            <a:r>
              <a:rPr lang="en-US" sz="1200" b="0" i="0" kern="1200" dirty="0">
                <a:solidFill>
                  <a:schemeClr val="tx1"/>
                </a:solidFill>
                <a:latin typeface="+mn-lt"/>
                <a:ea typeface="+mn-ea"/>
                <a:cs typeface="+mn-cs"/>
              </a:rPr>
              <a:t> over exposure. Hal </a:t>
            </a:r>
            <a:r>
              <a:rPr lang="en-US" sz="1200" b="0" i="0" kern="1200" dirty="0" err="1">
                <a:solidFill>
                  <a:schemeClr val="tx1"/>
                </a:solidFill>
                <a:latin typeface="+mn-lt"/>
                <a:ea typeface="+mn-ea"/>
                <a:cs typeface="+mn-cs"/>
              </a:rPr>
              <a:t>ini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juga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bisa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terjadi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sebaliknya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kalau</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kita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mengambil</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foto</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dengan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pengaturan</a:t>
            </a:r>
            <a:r>
              <a:rPr lang="en-US" sz="1200" b="0" i="0" kern="1200" dirty="0">
                <a:solidFill>
                  <a:schemeClr val="tx1"/>
                </a:solidFill>
                <a:latin typeface="+mn-lt"/>
                <a:ea typeface="+mn-ea"/>
                <a:cs typeface="+mn-cs"/>
              </a:rPr>
              <a:t> exposure yang </a:t>
            </a:r>
            <a:r>
              <a:rPr lang="en-US" sz="1200" b="0" i="0" kern="1200" dirty="0" err="1">
                <a:solidFill>
                  <a:schemeClr val="tx1"/>
                </a:solidFill>
                <a:latin typeface="+mn-lt"/>
                <a:ea typeface="+mn-ea"/>
                <a:cs typeface="+mn-cs"/>
              </a:rPr>
              <a:t>akan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membuat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cahaya</a:t>
            </a:r>
            <a:r>
              <a:rPr lang="en-US" sz="1200" b="0" i="0" kern="1200" dirty="0">
                <a:solidFill>
                  <a:schemeClr val="tx1"/>
                </a:solidFill>
                <a:latin typeface="+mn-lt"/>
                <a:ea typeface="+mn-ea"/>
                <a:cs typeface="+mn-cs"/>
              </a:rPr>
              <a:t> yang </a:t>
            </a:r>
            <a:r>
              <a:rPr lang="en-US" sz="1200" b="0" i="0" kern="1200" dirty="0" err="1">
                <a:solidFill>
                  <a:schemeClr val="tx1"/>
                </a:solidFill>
                <a:latin typeface="+mn-lt"/>
                <a:ea typeface="+mn-ea"/>
                <a:cs typeface="+mn-cs"/>
              </a:rPr>
              <a:t>masuk</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ke</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foto</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sedikit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tentunya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membuat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gambar</a:t>
            </a:r>
            <a:r>
              <a:rPr lang="en-US" sz="1200" b="0" i="0" kern="1200" dirty="0">
                <a:solidFill>
                  <a:schemeClr val="tx1"/>
                </a:solidFill>
                <a:latin typeface="+mn-lt"/>
                <a:ea typeface="+mn-ea"/>
                <a:cs typeface="+mn-cs"/>
              </a:rPr>
              <a:t> yang </a:t>
            </a:r>
            <a:r>
              <a:rPr lang="en-US" sz="1200" b="0" i="0" kern="1200" dirty="0" err="1">
                <a:solidFill>
                  <a:schemeClr val="tx1"/>
                </a:solidFill>
                <a:latin typeface="+mn-lt"/>
                <a:ea typeface="+mn-ea"/>
                <a:cs typeface="+mn-cs"/>
              </a:rPr>
              <a:t>telah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kita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ambil</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tersebut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menjadi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semakin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gelap</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atau</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bisa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kita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sebut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dengan</a:t>
            </a:r>
            <a:r>
              <a:rPr lang="en-US" sz="1200" b="0" i="0" kern="1200" dirty="0">
                <a:solidFill>
                  <a:schemeClr val="tx1"/>
                </a:solidFill>
                <a:latin typeface="+mn-lt"/>
                <a:ea typeface="+mn-ea"/>
                <a:cs typeface="+mn-cs"/>
              </a:rPr>
              <a:t> under exposure. </a:t>
            </a:r>
            <a:r>
              <a:rPr lang="en-US" sz="1200" b="0" i="0" kern="1200" dirty="0" err="1">
                <a:solidFill>
                  <a:schemeClr val="tx1"/>
                </a:solidFill>
                <a:latin typeface="+mn-lt"/>
                <a:ea typeface="+mn-ea"/>
                <a:cs typeface="+mn-cs"/>
              </a:rPr>
              <a:t>Dengan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adanya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hal</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ini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menunjukkan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kalau</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pengaturan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eksposur</a:t>
            </a:r>
            <a:r>
              <a:rPr lang="en-US" sz="1200" b="0" i="0" kern="1200" dirty="0">
                <a:solidFill>
                  <a:schemeClr val="tx1"/>
                </a:solidFill>
                <a:latin typeface="+mn-lt"/>
                <a:ea typeface="+mn-ea"/>
                <a:cs typeface="+mn-cs"/>
              </a:rPr>
              <a:t> yang </a:t>
            </a:r>
            <a:r>
              <a:rPr lang="en-US" sz="1200" b="0" i="0" kern="1200" dirty="0" err="1">
                <a:solidFill>
                  <a:schemeClr val="tx1"/>
                </a:solidFill>
                <a:latin typeface="+mn-lt"/>
                <a:ea typeface="+mn-ea"/>
                <a:cs typeface="+mn-cs"/>
              </a:rPr>
              <a:t>tepat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bisa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membuat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foto</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mendapatkan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pencahayan</a:t>
            </a:r>
            <a:r>
              <a:rPr lang="en-US" sz="1200" b="0" i="0" kern="1200" dirty="0">
                <a:solidFill>
                  <a:schemeClr val="tx1"/>
                </a:solidFill>
                <a:latin typeface="+mn-lt"/>
                <a:ea typeface="+mn-ea"/>
                <a:cs typeface="+mn-cs"/>
              </a:rPr>
              <a:t> yang pas.</a:t>
            </a:r>
            <a:endParaRPr lang="en-US" dirty="0"/>
          </a:p>
        </p:txBody>
      </p:sp>
      <p:sp>
        <p:nvSpPr>
          <p:cNvPr id="4" name="Slide Number Placeholder 3"/>
          <p:cNvSpPr>
            <a:spLocks noGrp="1"/>
          </p:cNvSpPr>
          <p:nvPr>
            <p:ph type="sldNum" sz="quarter" idx="10"/>
          </p:nvPr>
        </p:nvSpPr>
        <p:spPr/>
        <p:txBody>
          <a:bodyPr/>
          <a:lstStyle/>
          <a:p>
            <a:fld id="{95640827-D2F2-41DD-AD44-52B1188BB2B6}"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Four weight maps are merged in a single weight map as follows. For each input k, a </a:t>
            </a:r>
            <a:r>
              <a:rPr lang="en-US" sz="1200" dirty="0" err="1"/>
              <a:t>a</a:t>
            </a:r>
            <a:r>
              <a:rPr lang="en-US" sz="1200" dirty="0"/>
              <a:t> result of weight map </a:t>
            </a:r>
            <a:r>
              <a:rPr lang="en-US" sz="1200" dirty="0" err="1"/>
              <a:t>Wk</a:t>
            </a:r>
            <a:r>
              <a:rPr lang="en-US" sz="1200" dirty="0"/>
              <a:t> is first obtained by summing up the WL , WC, WS , and WE at weight 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gn="l"/>
            <a:r>
              <a:rPr lang="en-US" sz="1800" b="0" i="0" u="none" strike="noStrike" baseline="0" dirty="0">
                <a:latin typeface="SppwkdAdvTT5ada87cc"/>
              </a:rPr>
              <a:t>the input image I is processed by Laplacian Pyramid,</a:t>
            </a:r>
          </a:p>
          <a:p>
            <a:pPr algn="l"/>
            <a:r>
              <a:rPr lang="en-US" sz="1800" b="0" i="0" u="none" strike="noStrike" baseline="0" dirty="0">
                <a:latin typeface="SppwkdAdvTT5ada87cc"/>
              </a:rPr>
              <a:t>and the normalized weight W is processed by Gaussian Pyramid,</a:t>
            </a:r>
            <a:endParaRPr lang="en-US" sz="1200" dirty="0"/>
          </a:p>
          <a:p>
            <a:endParaRPr lang="en-ID" dirty="0"/>
          </a:p>
        </p:txBody>
      </p:sp>
      <p:sp>
        <p:nvSpPr>
          <p:cNvPr id="4" name="Slide Number Placeholder 3"/>
          <p:cNvSpPr>
            <a:spLocks noGrp="1"/>
          </p:cNvSpPr>
          <p:nvPr>
            <p:ph type="sldNum" sz="quarter" idx="5"/>
          </p:nvPr>
        </p:nvSpPr>
        <p:spPr/>
        <p:txBody>
          <a:bodyPr/>
          <a:lstStyle/>
          <a:p>
            <a:fld id="{95640827-D2F2-41DD-AD44-52B1188BB2B6}" type="slidenum">
              <a:rPr lang="en-US" smtClean="0"/>
              <a:pPr/>
              <a:t>14</a:t>
            </a:fld>
            <a:endParaRPr lang="en-US"/>
          </a:p>
        </p:txBody>
      </p:sp>
    </p:spTree>
    <p:extLst>
      <p:ext uri="{BB962C8B-B14F-4D97-AF65-F5344CB8AC3E}">
        <p14:creationId xmlns:p14="http://schemas.microsoft.com/office/powerpoint/2010/main" val="2485539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55000" lnSpcReduction="20000"/>
          </a:bodyPr>
          <a:lstStyle/>
          <a:p>
            <a:r>
              <a:rPr lang="en-US" sz="1200" b="0" i="0" kern="1200" dirty="0">
                <a:solidFill>
                  <a:schemeClr val="tx1"/>
                </a:solidFill>
                <a:latin typeface="+mn-lt"/>
                <a:ea typeface="+mn-ea"/>
                <a:cs typeface="+mn-cs"/>
              </a:rPr>
              <a:t>The </a:t>
            </a:r>
            <a:r>
              <a:rPr lang="en-US" sz="1200" b="1" i="0" kern="1200" dirty="0">
                <a:solidFill>
                  <a:schemeClr val="tx1"/>
                </a:solidFill>
                <a:latin typeface="+mn-lt"/>
                <a:ea typeface="+mn-ea"/>
                <a:cs typeface="+mn-cs"/>
              </a:rPr>
              <a:t>Gaussian pyramid</a:t>
            </a:r>
            <a:r>
              <a:rPr lang="en-US" sz="1200" b="0" i="0" kern="1200" dirty="0">
                <a:solidFill>
                  <a:schemeClr val="tx1"/>
                </a:solidFill>
                <a:latin typeface="+mn-lt"/>
                <a:ea typeface="+mn-ea"/>
                <a:cs typeface="+mn-cs"/>
              </a:rPr>
              <a:t> is a technique in </a:t>
            </a:r>
            <a:r>
              <a:rPr lang="en-US" sz="1200" b="0" i="0" u="none" strike="noStrike" kern="1200" dirty="0">
                <a:solidFill>
                  <a:schemeClr val="tx1"/>
                </a:solidFill>
                <a:latin typeface="+mn-lt"/>
                <a:ea typeface="+mn-ea"/>
                <a:cs typeface="+mn-cs"/>
                <a:hlinkClick r:id="rId3"/>
              </a:rPr>
              <a:t>image processing</a:t>
            </a:r>
            <a:r>
              <a:rPr lang="en-US" sz="1200" b="0" i="0" kern="1200" dirty="0">
                <a:solidFill>
                  <a:schemeClr val="tx1"/>
                </a:solidFill>
                <a:latin typeface="+mn-lt"/>
                <a:ea typeface="+mn-ea"/>
                <a:cs typeface="+mn-cs"/>
              </a:rPr>
              <a:t> that breaks down an image into successively smaller groups of </a:t>
            </a:r>
            <a:r>
              <a:rPr lang="en-US" sz="1200" b="0" i="0" u="none" strike="noStrike" kern="1200" dirty="0">
                <a:solidFill>
                  <a:schemeClr val="tx1"/>
                </a:solidFill>
                <a:latin typeface="+mn-lt"/>
                <a:ea typeface="+mn-ea"/>
                <a:cs typeface="+mn-cs"/>
                <a:hlinkClick r:id="rId4"/>
              </a:rPr>
              <a:t>pixels</a:t>
            </a:r>
            <a:r>
              <a:rPr lang="en-US" sz="1200" b="0" i="0" kern="1200" dirty="0">
                <a:solidFill>
                  <a:schemeClr val="tx1"/>
                </a:solidFill>
                <a:latin typeface="+mn-lt"/>
                <a:ea typeface="+mn-ea"/>
                <a:cs typeface="+mn-cs"/>
              </a:rPr>
              <a:t> to </a:t>
            </a:r>
            <a:r>
              <a:rPr lang="en-US" sz="1200" b="0" i="0" u="none" strike="noStrike" kern="1200" dirty="0">
                <a:solidFill>
                  <a:schemeClr val="tx1"/>
                </a:solidFill>
                <a:latin typeface="+mn-lt"/>
                <a:ea typeface="+mn-ea"/>
                <a:cs typeface="+mn-cs"/>
                <a:hlinkClick r:id="rId5"/>
              </a:rPr>
              <a:t>blur</a:t>
            </a:r>
            <a:r>
              <a:rPr lang="en-US" sz="1200" b="0" i="0" kern="1200" dirty="0">
                <a:solidFill>
                  <a:schemeClr val="tx1"/>
                </a:solidFill>
                <a:latin typeface="+mn-lt"/>
                <a:ea typeface="+mn-ea"/>
                <a:cs typeface="+mn-cs"/>
              </a:rPr>
              <a:t> it. when a digital photograph is blurred in this way, edges of objects are easier to detect, enabling a computer to identify them automatically.</a:t>
            </a:r>
            <a:endParaRPr lang="en-ID" sz="1200" b="0" i="0" kern="1200" dirty="0">
              <a:solidFill>
                <a:schemeClr val="tx1"/>
              </a:solidFill>
              <a:latin typeface="+mn-lt"/>
              <a:ea typeface="+mn-ea"/>
              <a:cs typeface="+mn-cs"/>
            </a:endParaRPr>
          </a:p>
          <a:p>
            <a:endParaRPr lang="en-ID"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Gaussian Pyramid is the representative method to build a multi-scale representation of an image. It consists of two steps: (1)smoothing to remove high-frequency components that could result aliasing, and (2)down-sampling: reduce the image size by half.</a:t>
            </a:r>
          </a:p>
          <a:p>
            <a:endParaRPr lang="en-ID"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Smoothing, which is also called blurring, is done by convolving the image with Gaussian filter as is described before. The second step, down-sampling, means simply taking every second pixel from image in the last step and reconstruct the down-scaled version of the image.</a:t>
            </a:r>
            <a:endParaRPr lang="en-ID"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Image pyramid refers to the way of representing an image at multiple resolutions. The idea behind this is that features that may go undetected at one resolution can be easily detected at some other resolution. For instance, if the region of interest is large in size, a low-resolution image or coarse view is sufficient. While for small objects, it’s beneficial to examine them at high resolution. Now, if both large and small objects are present in an image, analyzing the image at several resolutions can prove beneficial. This is the main concept behind image pyramids. The name “</a:t>
            </a:r>
            <a:r>
              <a:rPr lang="en-US" sz="1200" b="1" i="0" kern="1200" dirty="0">
                <a:solidFill>
                  <a:schemeClr val="tx1"/>
                </a:solidFill>
                <a:latin typeface="+mn-lt"/>
                <a:ea typeface="+mn-ea"/>
                <a:cs typeface="+mn-cs"/>
              </a:rPr>
              <a:t>pyramid</a:t>
            </a:r>
            <a:r>
              <a:rPr lang="en-US" sz="1200" b="0" i="0" kern="1200" dirty="0">
                <a:solidFill>
                  <a:schemeClr val="tx1"/>
                </a:solidFill>
                <a:latin typeface="+mn-lt"/>
                <a:ea typeface="+mn-ea"/>
                <a:cs typeface="+mn-cs"/>
              </a:rPr>
              <a:t>” because if you place the high-resolution image at the bottom and stack subsequent low-resolution images on top, the appearance resembles that of a pyramid.</a:t>
            </a:r>
          </a:p>
          <a:p>
            <a:endParaRPr lang="en-ID" sz="1200" b="0" i="0" kern="1200" dirty="0">
              <a:solidFill>
                <a:schemeClr val="tx1"/>
              </a:solidFill>
              <a:latin typeface="+mn-lt"/>
              <a:ea typeface="+mn-ea"/>
              <a:cs typeface="+mn-cs"/>
            </a:endParaRPr>
          </a:p>
          <a:p>
            <a:r>
              <a:rPr lang="en-US" sz="1200" kern="1200" baseline="0" dirty="0">
                <a:solidFill>
                  <a:schemeClr val="tx1"/>
                </a:solidFill>
                <a:latin typeface="+mn-lt"/>
                <a:ea typeface="+mn-ea"/>
                <a:cs typeface="+mn-cs"/>
              </a:rPr>
              <a:t>The first step in </a:t>
            </a:r>
            <a:r>
              <a:rPr lang="en-US" sz="1200" kern="1200" baseline="0" dirty="0" err="1">
                <a:solidFill>
                  <a:schemeClr val="tx1"/>
                </a:solidFill>
                <a:latin typeface="+mn-lt"/>
                <a:ea typeface="+mn-ea"/>
                <a:cs typeface="+mn-cs"/>
              </a:rPr>
              <a:t>Laplacian</a:t>
            </a:r>
            <a:r>
              <a:rPr lang="en-US" sz="1200" kern="1200" baseline="0" dirty="0">
                <a:solidFill>
                  <a:schemeClr val="tx1"/>
                </a:solidFill>
                <a:latin typeface="+mn-lt"/>
                <a:ea typeface="+mn-ea"/>
                <a:cs typeface="+mn-cs"/>
              </a:rPr>
              <a:t> pyramid coding is to low-pass</a:t>
            </a:r>
          </a:p>
          <a:p>
            <a:r>
              <a:rPr lang="en-US" sz="1200" kern="1200" baseline="0" dirty="0">
                <a:solidFill>
                  <a:schemeClr val="tx1"/>
                </a:solidFill>
                <a:latin typeface="+mn-lt"/>
                <a:ea typeface="+mn-ea"/>
                <a:cs typeface="+mn-cs"/>
              </a:rPr>
              <a:t>filter the original image </a:t>
            </a:r>
            <a:r>
              <a:rPr lang="en-US" sz="1200" i="1" kern="1200" baseline="0" dirty="0">
                <a:solidFill>
                  <a:schemeClr val="tx1"/>
                </a:solidFill>
                <a:latin typeface="+mn-lt"/>
                <a:ea typeface="+mn-ea"/>
                <a:cs typeface="+mn-cs"/>
              </a:rPr>
              <a:t>go to obtain image </a:t>
            </a:r>
            <a:r>
              <a:rPr lang="en-US" sz="1200" i="1" kern="1200" baseline="0" dirty="0" err="1">
                <a:solidFill>
                  <a:schemeClr val="tx1"/>
                </a:solidFill>
                <a:latin typeface="+mn-lt"/>
                <a:ea typeface="+mn-ea"/>
                <a:cs typeface="+mn-cs"/>
              </a:rPr>
              <a:t>gl</a:t>
            </a:r>
            <a:r>
              <a:rPr lang="en-US" sz="1200" i="1" kern="1200" baseline="0" dirty="0">
                <a:solidFill>
                  <a:schemeClr val="tx1"/>
                </a:solidFill>
                <a:latin typeface="+mn-lt"/>
                <a:ea typeface="+mn-ea"/>
                <a:cs typeface="+mn-cs"/>
              </a:rPr>
              <a:t> . We say that </a:t>
            </a:r>
            <a:r>
              <a:rPr lang="en-US" sz="1200" b="1" i="1" kern="1200" baseline="0" dirty="0" err="1">
                <a:solidFill>
                  <a:schemeClr val="tx1"/>
                </a:solidFill>
                <a:latin typeface="+mn-lt"/>
                <a:ea typeface="+mn-ea"/>
                <a:cs typeface="+mn-cs"/>
              </a:rPr>
              <a:t>gl</a:t>
            </a:r>
            <a:endParaRPr lang="en-US" sz="1200" b="1"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is a “reduced” version of </a:t>
            </a:r>
            <a:r>
              <a:rPr lang="en-US" sz="1200" i="1" kern="1200" baseline="0" dirty="0">
                <a:solidFill>
                  <a:schemeClr val="tx1"/>
                </a:solidFill>
                <a:latin typeface="+mn-lt"/>
                <a:ea typeface="+mn-ea"/>
                <a:cs typeface="+mn-cs"/>
              </a:rPr>
              <a:t>go in that both resolution </a:t>
            </a:r>
            <a:r>
              <a:rPr lang="en-US" sz="1200" i="1" kern="1200" baseline="0" dirty="0" err="1">
                <a:solidFill>
                  <a:schemeClr val="tx1"/>
                </a:solidFill>
                <a:latin typeface="+mn-lt"/>
                <a:ea typeface="+mn-ea"/>
                <a:cs typeface="+mn-cs"/>
              </a:rPr>
              <a:t>ansda</a:t>
            </a:r>
            <a:r>
              <a:rPr lang="en-US" sz="1200" i="1" kern="1200" baseline="0" dirty="0">
                <a:solidFill>
                  <a:schemeClr val="tx1"/>
                </a:solidFill>
                <a:latin typeface="+mn-lt"/>
                <a:ea typeface="+mn-ea"/>
                <a:cs typeface="+mn-cs"/>
              </a:rPr>
              <a:t> </a:t>
            </a:r>
            <a:r>
              <a:rPr lang="en-US" sz="1200" i="1" kern="1200" baseline="0" dirty="0" err="1">
                <a:solidFill>
                  <a:schemeClr val="tx1"/>
                </a:solidFill>
                <a:latin typeface="+mn-lt"/>
                <a:ea typeface="+mn-ea"/>
                <a:cs typeface="+mn-cs"/>
              </a:rPr>
              <a:t>mple</a:t>
            </a:r>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density are decreased. In a similar way we form </a:t>
            </a:r>
            <a:r>
              <a:rPr lang="en-US" sz="1200" i="1" kern="1200" baseline="0" dirty="0">
                <a:solidFill>
                  <a:schemeClr val="tx1"/>
                </a:solidFill>
                <a:latin typeface="+mn-lt"/>
                <a:ea typeface="+mn-ea"/>
                <a:cs typeface="+mn-cs"/>
              </a:rPr>
              <a:t>g2 as a reduced</a:t>
            </a:r>
          </a:p>
          <a:p>
            <a:r>
              <a:rPr lang="en-US" sz="1200" kern="1200" baseline="0" dirty="0">
                <a:solidFill>
                  <a:schemeClr val="tx1"/>
                </a:solidFill>
                <a:latin typeface="+mn-lt"/>
                <a:ea typeface="+mn-ea"/>
                <a:cs typeface="+mn-cs"/>
              </a:rPr>
              <a:t>version of </a:t>
            </a:r>
            <a:r>
              <a:rPr lang="en-US" sz="1200" i="1" kern="1200" baseline="0" dirty="0">
                <a:solidFill>
                  <a:schemeClr val="tx1"/>
                </a:solidFill>
                <a:latin typeface="+mn-lt"/>
                <a:ea typeface="+mn-ea"/>
                <a:cs typeface="+mn-cs"/>
              </a:rPr>
              <a:t>g,, and so on. Filtering is performed by a</a:t>
            </a:r>
          </a:p>
          <a:p>
            <a:r>
              <a:rPr lang="en-US" sz="1200" kern="1200" baseline="0" dirty="0">
                <a:solidFill>
                  <a:schemeClr val="tx1"/>
                </a:solidFill>
                <a:latin typeface="+mn-lt"/>
                <a:ea typeface="+mn-ea"/>
                <a:cs typeface="+mn-cs"/>
              </a:rPr>
              <a:t>procedure equivalent to convolution with one of a family of</a:t>
            </a:r>
          </a:p>
          <a:p>
            <a:r>
              <a:rPr lang="en-US" sz="1200" kern="1200" baseline="0" dirty="0">
                <a:solidFill>
                  <a:schemeClr val="tx1"/>
                </a:solidFill>
                <a:latin typeface="+mn-lt"/>
                <a:ea typeface="+mn-ea"/>
                <a:cs typeface="+mn-cs"/>
              </a:rPr>
              <a:t>local, symmetric weighting functions. </a:t>
            </a:r>
            <a:r>
              <a:rPr lang="en-US" sz="1200" b="1" i="1" kern="1200" baseline="0" dirty="0">
                <a:solidFill>
                  <a:schemeClr val="tx1"/>
                </a:solidFill>
                <a:latin typeface="+mn-lt"/>
                <a:ea typeface="+mn-ea"/>
                <a:cs typeface="+mn-cs"/>
              </a:rPr>
              <a:t>An important member</a:t>
            </a:r>
          </a:p>
          <a:p>
            <a:r>
              <a:rPr lang="en-US" sz="1200" kern="1200" baseline="0" dirty="0">
                <a:solidFill>
                  <a:schemeClr val="tx1"/>
                </a:solidFill>
                <a:latin typeface="+mn-lt"/>
                <a:ea typeface="+mn-ea"/>
                <a:cs typeface="+mn-cs"/>
              </a:rPr>
              <a:t>of this family resembles the Gaussian probability distribution,</a:t>
            </a:r>
          </a:p>
          <a:p>
            <a:r>
              <a:rPr lang="en-US" sz="1200" kern="1200" baseline="0" dirty="0">
                <a:solidFill>
                  <a:schemeClr val="tx1"/>
                </a:solidFill>
                <a:latin typeface="+mn-lt"/>
                <a:ea typeface="+mn-ea"/>
                <a:cs typeface="+mn-cs"/>
              </a:rPr>
              <a:t>so the sequence of images </a:t>
            </a:r>
            <a:r>
              <a:rPr lang="en-US" sz="1200" i="1" kern="1200" baseline="0" dirty="0">
                <a:solidFill>
                  <a:schemeClr val="tx1"/>
                </a:solidFill>
                <a:latin typeface="+mn-lt"/>
                <a:ea typeface="+mn-ea"/>
                <a:cs typeface="+mn-cs"/>
              </a:rPr>
              <a:t>go, </a:t>
            </a:r>
            <a:r>
              <a:rPr lang="en-US" sz="1200" i="1" kern="1200" baseline="0" dirty="0" err="1">
                <a:solidFill>
                  <a:schemeClr val="tx1"/>
                </a:solidFill>
                <a:latin typeface="+mn-lt"/>
                <a:ea typeface="+mn-ea"/>
                <a:cs typeface="+mn-cs"/>
              </a:rPr>
              <a:t>gl</a:t>
            </a:r>
            <a:r>
              <a:rPr lang="en-US" sz="1200" i="1" kern="1200" baseline="0" dirty="0">
                <a:solidFill>
                  <a:schemeClr val="tx1"/>
                </a:solidFill>
                <a:latin typeface="+mn-lt"/>
                <a:ea typeface="+mn-ea"/>
                <a:cs typeface="+mn-cs"/>
              </a:rPr>
              <a:t> , -., g,, is called the Gaussian</a:t>
            </a:r>
          </a:p>
          <a:p>
            <a:r>
              <a:rPr lang="en-US" sz="1200" kern="1200" baseline="0" dirty="0">
                <a:solidFill>
                  <a:schemeClr val="tx1"/>
                </a:solidFill>
                <a:latin typeface="+mn-lt"/>
                <a:ea typeface="+mn-ea"/>
                <a:cs typeface="+mn-cs"/>
              </a:rPr>
              <a:t>pyramid.’</a:t>
            </a:r>
          </a:p>
          <a:p>
            <a:endParaRPr lang="en-ID" sz="120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Gaussian pyramid: Used for </a:t>
            </a:r>
            <a:r>
              <a:rPr lang="en-US" sz="1200" b="0" i="0" kern="1200" dirty="0" err="1">
                <a:solidFill>
                  <a:schemeClr val="tx1"/>
                </a:solidFill>
                <a:latin typeface="+mn-lt"/>
                <a:ea typeface="+mn-ea"/>
                <a:cs typeface="+mn-cs"/>
              </a:rPr>
              <a:t>downsampling</a:t>
            </a:r>
            <a:r>
              <a:rPr lang="en-US" sz="1200" b="0" i="0" kern="1200" dirty="0">
                <a:solidFill>
                  <a:schemeClr val="tx1"/>
                </a:solidFill>
                <a:latin typeface="+mn-lt"/>
                <a:ea typeface="+mn-ea"/>
                <a:cs typeface="+mn-cs"/>
              </a:rPr>
              <a:t>. The top of the Gaussian pyramid is obtained by removing </a:t>
            </a:r>
            <a:r>
              <a:rPr lang="en-US" sz="1200" b="1" i="0" kern="1200" dirty="0">
                <a:solidFill>
                  <a:schemeClr val="tx1"/>
                </a:solidFill>
                <a:latin typeface="+mn-lt"/>
                <a:ea typeface="+mn-ea"/>
                <a:cs typeface="+mn-cs"/>
              </a:rPr>
              <a:t>consecutive rows and columns (usually even numbers)</a:t>
            </a:r>
            <a:r>
              <a:rPr lang="en-US" sz="1200" b="0" i="0" kern="1200" dirty="0">
                <a:solidFill>
                  <a:schemeClr val="tx1"/>
                </a:solidFill>
                <a:latin typeface="+mn-lt"/>
                <a:ea typeface="+mn-ea"/>
                <a:cs typeface="+mn-cs"/>
              </a:rPr>
              <a:t> in the bottom image . The value of each pixel in the top image is equal to the Gaussian weighted average of 5 pixels in the next image. In this way, an </a:t>
            </a:r>
            <a:r>
              <a:rPr lang="en-US" sz="1200" b="0" i="0" kern="1200" dirty="0" err="1">
                <a:solidFill>
                  <a:schemeClr val="tx1"/>
                </a:solidFill>
                <a:latin typeface="+mn-lt"/>
                <a:ea typeface="+mn-ea"/>
                <a:cs typeface="+mn-cs"/>
              </a:rPr>
              <a:t>MxN</a:t>
            </a:r>
            <a:r>
              <a:rPr lang="en-US" sz="1200" b="0" i="0" kern="1200" dirty="0">
                <a:solidFill>
                  <a:schemeClr val="tx1"/>
                </a:solidFill>
                <a:latin typeface="+mn-lt"/>
                <a:ea typeface="+mn-ea"/>
                <a:cs typeface="+mn-cs"/>
              </a:rPr>
              <a:t> image at a time becomes an M/2xN/2 image. So the area of ​​this image becomes a quarter of the original image area. This is called an Octave (an octave). Carrying out such operations continuously will result in an image pyramid with a decreasing resolution.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An “image pyramid” is a </a:t>
            </a:r>
            <a:r>
              <a:rPr lang="en-US" sz="1200" b="1" i="1" kern="1200" dirty="0">
                <a:solidFill>
                  <a:schemeClr val="tx1"/>
                </a:solidFill>
                <a:latin typeface="+mn-lt"/>
                <a:ea typeface="+mn-ea"/>
                <a:cs typeface="+mn-cs"/>
              </a:rPr>
              <a:t>multi-scale representation</a:t>
            </a:r>
            <a:r>
              <a:rPr lang="en-US" sz="1200" b="0" i="0" kern="1200" dirty="0">
                <a:solidFill>
                  <a:schemeClr val="tx1"/>
                </a:solidFill>
                <a:latin typeface="+mn-lt"/>
                <a:ea typeface="+mn-ea"/>
                <a:cs typeface="+mn-cs"/>
              </a:rPr>
              <a:t> of an image.</a:t>
            </a:r>
          </a:p>
          <a:p>
            <a:r>
              <a:rPr lang="en-US" sz="1200" b="0" i="0" kern="1200" dirty="0">
                <a:solidFill>
                  <a:schemeClr val="tx1"/>
                </a:solidFill>
                <a:latin typeface="+mn-lt"/>
                <a:ea typeface="+mn-ea"/>
                <a:cs typeface="+mn-cs"/>
              </a:rPr>
              <a:t>Utilizing an image pyramid allows us to </a:t>
            </a:r>
            <a:r>
              <a:rPr lang="en-US" sz="1200" b="1" i="0" kern="1200" dirty="0">
                <a:solidFill>
                  <a:schemeClr val="tx1"/>
                </a:solidFill>
                <a:latin typeface="+mn-lt"/>
                <a:ea typeface="+mn-ea"/>
                <a:cs typeface="+mn-cs"/>
              </a:rPr>
              <a:t>find objects in images at different scales</a:t>
            </a:r>
            <a:r>
              <a:rPr lang="en-US" sz="1200" b="0" i="0" kern="1200" dirty="0">
                <a:solidFill>
                  <a:schemeClr val="tx1"/>
                </a:solidFill>
                <a:latin typeface="+mn-lt"/>
                <a:ea typeface="+mn-ea"/>
                <a:cs typeface="+mn-cs"/>
              </a:rPr>
              <a:t> of an image. And when combined with a </a:t>
            </a:r>
            <a:r>
              <a:rPr lang="en-US" sz="1200" b="1" i="0" kern="1200" dirty="0">
                <a:solidFill>
                  <a:schemeClr val="tx1"/>
                </a:solidFill>
                <a:latin typeface="+mn-lt"/>
                <a:ea typeface="+mn-ea"/>
                <a:cs typeface="+mn-cs"/>
              </a:rPr>
              <a:t>sliding window</a:t>
            </a:r>
            <a:r>
              <a:rPr lang="en-US" sz="1200" b="0" i="0" kern="1200" dirty="0">
                <a:solidFill>
                  <a:schemeClr val="tx1"/>
                </a:solidFill>
                <a:latin typeface="+mn-lt"/>
                <a:ea typeface="+mn-ea"/>
                <a:cs typeface="+mn-cs"/>
              </a:rPr>
              <a:t> we can find objects in images in various locations.</a:t>
            </a:r>
          </a:p>
          <a:p>
            <a:r>
              <a:rPr lang="en-US" sz="1200" b="0" i="0" kern="1200" dirty="0">
                <a:solidFill>
                  <a:schemeClr val="tx1"/>
                </a:solidFill>
                <a:latin typeface="+mn-lt"/>
                <a:ea typeface="+mn-ea"/>
                <a:cs typeface="+mn-cs"/>
              </a:rPr>
              <a:t>At the bottom of the pyramid we have the original image at its original size (in terms of width and height). And at each subsequent layer, the image is resized (</a:t>
            </a:r>
            <a:r>
              <a:rPr lang="en-US" sz="1200" b="0" i="0" kern="1200" dirty="0" err="1">
                <a:solidFill>
                  <a:schemeClr val="tx1"/>
                </a:solidFill>
                <a:latin typeface="+mn-lt"/>
                <a:ea typeface="+mn-ea"/>
                <a:cs typeface="+mn-cs"/>
              </a:rPr>
              <a:t>subsampled</a:t>
            </a:r>
            <a:r>
              <a:rPr lang="en-US" sz="1200" b="0" i="0" kern="1200" dirty="0">
                <a:solidFill>
                  <a:schemeClr val="tx1"/>
                </a:solidFill>
                <a:latin typeface="+mn-lt"/>
                <a:ea typeface="+mn-ea"/>
                <a:cs typeface="+mn-cs"/>
              </a:rPr>
              <a:t>) and optionally smoothed (usually via Gaussian blurring).</a:t>
            </a:r>
          </a:p>
          <a:p>
            <a:r>
              <a:rPr lang="en-US" sz="1200" b="0" i="0" kern="1200" dirty="0">
                <a:solidFill>
                  <a:schemeClr val="tx1"/>
                </a:solidFill>
                <a:latin typeface="+mn-lt"/>
                <a:ea typeface="+mn-ea"/>
                <a:cs typeface="+mn-cs"/>
              </a:rPr>
              <a:t>The image is progressively </a:t>
            </a:r>
            <a:r>
              <a:rPr lang="en-US" sz="1200" b="0" i="0" kern="1200" dirty="0" err="1">
                <a:solidFill>
                  <a:schemeClr val="tx1"/>
                </a:solidFill>
                <a:latin typeface="+mn-lt"/>
                <a:ea typeface="+mn-ea"/>
                <a:cs typeface="+mn-cs"/>
              </a:rPr>
              <a:t>subsampled</a:t>
            </a:r>
            <a:r>
              <a:rPr lang="en-US" sz="1200" b="0" i="0" kern="1200" dirty="0">
                <a:solidFill>
                  <a:schemeClr val="tx1"/>
                </a:solidFill>
                <a:latin typeface="+mn-lt"/>
                <a:ea typeface="+mn-ea"/>
                <a:cs typeface="+mn-cs"/>
              </a:rPr>
              <a:t> until some stopping criterion is met, which is normally a minimum size has been reached and no further </a:t>
            </a:r>
            <a:r>
              <a:rPr lang="en-US" sz="1200" b="0" i="0" kern="1200" dirty="0" err="1">
                <a:solidFill>
                  <a:schemeClr val="tx1"/>
                </a:solidFill>
                <a:latin typeface="+mn-lt"/>
                <a:ea typeface="+mn-ea"/>
                <a:cs typeface="+mn-cs"/>
              </a:rPr>
              <a:t>subsampling</a:t>
            </a:r>
            <a:r>
              <a:rPr lang="en-US" sz="1200" b="0" i="0" kern="1200" dirty="0">
                <a:solidFill>
                  <a:schemeClr val="tx1"/>
                </a:solidFill>
                <a:latin typeface="+mn-lt"/>
                <a:ea typeface="+mn-ea"/>
                <a:cs typeface="+mn-cs"/>
              </a:rPr>
              <a:t> needs to take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ID" dirty="0"/>
          </a:p>
          <a:p>
            <a:endParaRPr lang="en-US" dirty="0"/>
          </a:p>
        </p:txBody>
      </p:sp>
      <p:sp>
        <p:nvSpPr>
          <p:cNvPr id="4" name="Slide Number Placeholder 3"/>
          <p:cNvSpPr>
            <a:spLocks noGrp="1"/>
          </p:cNvSpPr>
          <p:nvPr>
            <p:ph type="sldNum" sz="quarter" idx="10"/>
          </p:nvPr>
        </p:nvSpPr>
        <p:spPr/>
        <p:txBody>
          <a:bodyPr/>
          <a:lstStyle/>
          <a:p>
            <a:fld id="{95640827-D2F2-41DD-AD44-52B1188BB2B6}"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7500" lnSpcReduction="20000"/>
          </a:bodyPr>
          <a:lstStyle/>
          <a:p>
            <a:r>
              <a:rPr lang="en-US" sz="1200" b="0" i="0" kern="1200" dirty="0">
                <a:solidFill>
                  <a:schemeClr val="tx1"/>
                </a:solidFill>
                <a:latin typeface="+mn-lt"/>
                <a:ea typeface="+mn-ea"/>
                <a:cs typeface="+mn-cs"/>
              </a:rPr>
              <a:t>The </a:t>
            </a:r>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pyramid builds from the Gaussian pyramid. The Gaussian pyramid serves to represent information, in this case an image, at different scales, at each of which the information from the original is preserved. In short, the Gaussian pyramid is a sequence of images, starting with the original, the original shrunk by ½, the original shrunk by ¼, and so on. At every transition of the pyramid, we want to downscale the image by a factor of ½.</a:t>
            </a:r>
          </a:p>
          <a:p>
            <a:endParaRPr lang="en-ID"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To </a:t>
            </a:r>
            <a:r>
              <a:rPr lang="en-US" sz="1200" b="0" i="0" kern="1200" dirty="0" err="1">
                <a:solidFill>
                  <a:schemeClr val="tx1"/>
                </a:solidFill>
                <a:latin typeface="+mn-lt"/>
                <a:ea typeface="+mn-ea"/>
                <a:cs typeface="+mn-cs"/>
              </a:rPr>
              <a:t>upsample</a:t>
            </a:r>
            <a:r>
              <a:rPr lang="en-US" sz="1200" b="0" i="0" kern="1200" dirty="0">
                <a:solidFill>
                  <a:schemeClr val="tx1"/>
                </a:solidFill>
                <a:latin typeface="+mn-lt"/>
                <a:ea typeface="+mn-ea"/>
                <a:cs typeface="+mn-cs"/>
              </a:rPr>
              <a:t> the smaller image, we </a:t>
            </a:r>
            <a:r>
              <a:rPr lang="en-US" sz="1200" b="0" i="0" kern="1200" dirty="0" err="1">
                <a:solidFill>
                  <a:schemeClr val="tx1"/>
                </a:solidFill>
                <a:latin typeface="+mn-lt"/>
                <a:ea typeface="+mn-ea"/>
                <a:cs typeface="+mn-cs"/>
              </a:rPr>
              <a:t>upsample</a:t>
            </a:r>
            <a:r>
              <a:rPr lang="en-US" sz="1200" b="0" i="0" kern="1200" dirty="0">
                <a:solidFill>
                  <a:schemeClr val="tx1"/>
                </a:solidFill>
                <a:latin typeface="+mn-lt"/>
                <a:ea typeface="+mn-ea"/>
                <a:cs typeface="+mn-cs"/>
              </a:rPr>
              <a:t> with interpolation, which is </a:t>
            </a:r>
            <a:r>
              <a:rPr lang="en-US" sz="1200" b="0" i="0" kern="1200" dirty="0" err="1">
                <a:solidFill>
                  <a:schemeClr val="tx1"/>
                </a:solidFill>
                <a:latin typeface="+mn-lt"/>
                <a:ea typeface="+mn-ea"/>
                <a:cs typeface="+mn-cs"/>
              </a:rPr>
              <a:t>upsampling</a:t>
            </a:r>
            <a:r>
              <a:rPr lang="en-US" sz="1200" b="0" i="0" kern="1200" dirty="0">
                <a:solidFill>
                  <a:schemeClr val="tx1"/>
                </a:solidFill>
                <a:latin typeface="+mn-lt"/>
                <a:ea typeface="+mn-ea"/>
                <a:cs typeface="+mn-cs"/>
              </a:rPr>
              <a:t> followed by filtering. </a:t>
            </a:r>
            <a:r>
              <a:rPr lang="en-US" sz="1200" b="0" i="0" kern="1200" dirty="0" err="1">
                <a:solidFill>
                  <a:schemeClr val="tx1"/>
                </a:solidFill>
                <a:latin typeface="+mn-lt"/>
                <a:ea typeface="+mn-ea"/>
                <a:cs typeface="+mn-cs"/>
              </a:rPr>
              <a:t>Upsampling</a:t>
            </a:r>
            <a:r>
              <a:rPr lang="en-US" sz="1200" b="0" i="0" kern="1200" dirty="0">
                <a:solidFill>
                  <a:schemeClr val="tx1"/>
                </a:solidFill>
                <a:latin typeface="+mn-lt"/>
                <a:ea typeface="+mn-ea"/>
                <a:cs typeface="+mn-cs"/>
              </a:rPr>
              <a:t> by a factor of 2 inserts 1 zero between every pixel of the original image. Then we perform </a:t>
            </a:r>
            <a:r>
              <a:rPr lang="en-US" sz="1200" b="0" i="0" kern="1200" dirty="0" err="1">
                <a:solidFill>
                  <a:schemeClr val="tx1"/>
                </a:solidFill>
                <a:latin typeface="+mn-lt"/>
                <a:ea typeface="+mn-ea"/>
                <a:cs typeface="+mn-cs"/>
              </a:rPr>
              <a:t>lowpass</a:t>
            </a:r>
            <a:r>
              <a:rPr lang="en-US" sz="1200" b="0" i="0" kern="1200" dirty="0">
                <a:solidFill>
                  <a:schemeClr val="tx1"/>
                </a:solidFill>
                <a:latin typeface="+mn-lt"/>
                <a:ea typeface="+mn-ea"/>
                <a:cs typeface="+mn-cs"/>
              </a:rPr>
              <a:t> filtering on this image with a Gaussian filter, to remove imaging artifacts and abnormalities inserted by the </a:t>
            </a:r>
            <a:r>
              <a:rPr lang="en-US" sz="1200" b="0" i="0" kern="1200" dirty="0" err="1">
                <a:solidFill>
                  <a:schemeClr val="tx1"/>
                </a:solidFill>
                <a:latin typeface="+mn-lt"/>
                <a:ea typeface="+mn-ea"/>
                <a:cs typeface="+mn-cs"/>
              </a:rPr>
              <a:t>upsampling</a:t>
            </a:r>
            <a:r>
              <a:rPr lang="en-US" sz="1200" b="0" i="0" kern="1200" dirty="0">
                <a:solidFill>
                  <a:schemeClr val="tx1"/>
                </a:solidFill>
                <a:latin typeface="+mn-lt"/>
                <a:ea typeface="+mn-ea"/>
                <a:cs typeface="+mn-cs"/>
              </a:rPr>
              <a:t>. We then subtract the </a:t>
            </a:r>
            <a:r>
              <a:rPr lang="en-US" sz="1200" b="0" i="0" kern="1200" dirty="0" err="1">
                <a:solidFill>
                  <a:schemeClr val="tx1"/>
                </a:solidFill>
                <a:latin typeface="+mn-lt"/>
                <a:ea typeface="+mn-ea"/>
                <a:cs typeface="+mn-cs"/>
              </a:rPr>
              <a:t>upsampled</a:t>
            </a:r>
            <a:r>
              <a:rPr lang="en-US" sz="1200" b="0" i="0" kern="1200" dirty="0">
                <a:solidFill>
                  <a:schemeClr val="tx1"/>
                </a:solidFill>
                <a:latin typeface="+mn-lt"/>
                <a:ea typeface="+mn-ea"/>
                <a:cs typeface="+mn-cs"/>
              </a:rPr>
              <a:t> image (blue box) from the image at the current scale in the Gaussian pyramid. These images will be the same size after </a:t>
            </a:r>
            <a:r>
              <a:rPr lang="en-US" sz="1200" b="0" i="0" kern="1200" dirty="0" err="1">
                <a:solidFill>
                  <a:schemeClr val="tx1"/>
                </a:solidFill>
                <a:latin typeface="+mn-lt"/>
                <a:ea typeface="+mn-ea"/>
                <a:cs typeface="+mn-cs"/>
              </a:rPr>
              <a:t>upsampling</a:t>
            </a:r>
            <a:r>
              <a:rPr lang="en-US" sz="1200" b="0" i="0" kern="1200" dirty="0">
                <a:solidFill>
                  <a:schemeClr val="tx1"/>
                </a:solidFill>
                <a:latin typeface="+mn-lt"/>
                <a:ea typeface="+mn-ea"/>
                <a:cs typeface="+mn-cs"/>
              </a:rPr>
              <a:t>, and the result is the </a:t>
            </a:r>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at the current scale.</a:t>
            </a:r>
          </a:p>
          <a:p>
            <a:endParaRPr lang="en-ID" sz="1200" b="0" i="0" kern="1200" dirty="0">
              <a:solidFill>
                <a:schemeClr val="tx1"/>
              </a:solidFill>
              <a:latin typeface="+mn-lt"/>
              <a:ea typeface="+mn-ea"/>
              <a:cs typeface="+mn-cs"/>
            </a:endParaRPr>
          </a:p>
          <a:p>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Pyramids are formed from the Gaussian Pyramids. A level in </a:t>
            </a:r>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Pyramid is formed by the difference between that level in Gaussian Pyramid and expanded version of its upper level in Gaussian Pyramid. </a:t>
            </a:r>
          </a:p>
          <a:p>
            <a:endParaRPr lang="en-ID"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A </a:t>
            </a:r>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pyramid is very similar to a Gaussian pyramid but saves the difference image of the blurred versions between each levels. Only the smallest level is not a difference image to enable reconstruction of the high resolution image using the difference images on higher levels. This technique can be used in </a:t>
            </a:r>
            <a:r>
              <a:rPr lang="en-US" sz="1200" b="0" i="0" u="none" strike="noStrike" kern="1200" dirty="0">
                <a:solidFill>
                  <a:schemeClr val="tx1"/>
                </a:solidFill>
                <a:latin typeface="+mn-lt"/>
                <a:ea typeface="+mn-ea"/>
                <a:cs typeface="+mn-cs"/>
                <a:hlinkClick r:id="rId3" tooltip="Image compression"/>
              </a:rPr>
              <a:t>image compression</a:t>
            </a:r>
            <a:r>
              <a:rPr lang="en-US" sz="1200" b="0" i="0" kern="1200" dirty="0">
                <a:solidFill>
                  <a:schemeClr val="tx1"/>
                </a:solidFill>
                <a:latin typeface="+mn-lt"/>
                <a:ea typeface="+mn-ea"/>
                <a:cs typeface="+mn-cs"/>
              </a:rPr>
              <a:t>.</a:t>
            </a:r>
          </a:p>
          <a:p>
            <a:endParaRPr lang="en-ID"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Image pyramid refers to the way of representing an image at multiple resolutions. The idea behind this is that features that may go undetected at one resolution can be easily detected at some other resolution. For instance, if the region of interest is large in size, a low-resolution image or coarse view is sufficient. While for small objects, it’s beneficial to examine them at high resolution. Now, if both large and small objects are present in an image, analyzing the image at several resolutions can prove beneficial. This is the main concept behind image pyramids. The name “</a:t>
            </a:r>
            <a:r>
              <a:rPr lang="en-US" sz="1200" b="1" i="0" kern="1200" dirty="0">
                <a:solidFill>
                  <a:schemeClr val="tx1"/>
                </a:solidFill>
                <a:latin typeface="+mn-lt"/>
                <a:ea typeface="+mn-ea"/>
                <a:cs typeface="+mn-cs"/>
              </a:rPr>
              <a:t>pyramid</a:t>
            </a:r>
            <a:r>
              <a:rPr lang="en-US" sz="1200" b="0" i="0" kern="1200" dirty="0">
                <a:solidFill>
                  <a:schemeClr val="tx1"/>
                </a:solidFill>
                <a:latin typeface="+mn-lt"/>
                <a:ea typeface="+mn-ea"/>
                <a:cs typeface="+mn-cs"/>
              </a:rPr>
              <a:t>” because if you place the high-resolution image at the bottom and stack subsequent low-resolution images on top, the appearance resembles that of a pyramid.</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1. Read in two images, apples and sentences</a:t>
            </a:r>
            <a:br>
              <a:rPr lang="en-US" dirty="0"/>
            </a:br>
            <a:r>
              <a:rPr lang="en-US" sz="1200" b="0" i="0" kern="1200" dirty="0">
                <a:solidFill>
                  <a:schemeClr val="tx1"/>
                </a:solidFill>
                <a:latin typeface="+mn-lt"/>
                <a:ea typeface="+mn-ea"/>
                <a:cs typeface="+mn-cs"/>
              </a:rPr>
              <a:t>2. Build a Gaussian pyramid of apples and oranges (6 layers)</a:t>
            </a:r>
            <a:br>
              <a:rPr lang="en-US" dirty="0"/>
            </a:br>
            <a:r>
              <a:rPr lang="en-US" sz="1200" b="0" i="0" kern="1200" dirty="0">
                <a:solidFill>
                  <a:schemeClr val="tx1"/>
                </a:solidFill>
                <a:latin typeface="+mn-lt"/>
                <a:ea typeface="+mn-ea"/>
                <a:cs typeface="+mn-cs"/>
              </a:rPr>
              <a:t>3. Calculate the </a:t>
            </a:r>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pyramid based on the Gaussian pyramid</a:t>
            </a:r>
            <a:br>
              <a:rPr lang="en-US" dirty="0"/>
            </a:br>
            <a:r>
              <a:rPr lang="en-US" sz="1200" b="0" i="0" kern="1200" dirty="0">
                <a:solidFill>
                  <a:schemeClr val="tx1"/>
                </a:solidFill>
                <a:latin typeface="+mn-lt"/>
                <a:ea typeface="+mn-ea"/>
                <a:cs typeface="+mn-cs"/>
              </a:rPr>
              <a:t>4. In </a:t>
            </a:r>
            <a:r>
              <a:rPr lang="en-US" sz="1200" b="0" i="0" kern="1200" dirty="0" err="1">
                <a:solidFill>
                  <a:schemeClr val="tx1"/>
                </a:solidFill>
                <a:latin typeface="+mn-lt"/>
                <a:ea typeface="+mn-ea"/>
                <a:cs typeface="+mn-cs"/>
              </a:rPr>
              <a:t>Laplacian</a:t>
            </a:r>
            <a:r>
              <a:rPr lang="en-US" sz="1200" b="0" i="0" kern="1200" dirty="0">
                <a:solidFill>
                  <a:schemeClr val="tx1"/>
                </a:solidFill>
                <a:latin typeface="+mn-lt"/>
                <a:ea typeface="+mn-ea"/>
                <a:cs typeface="+mn-cs"/>
              </a:rPr>
              <a:t> Perform image fusion on each layer (the left side of the apple is fused with the right side of the orange)</a:t>
            </a:r>
            <a:br>
              <a:rPr lang="en-US" dirty="0"/>
            </a:br>
            <a:r>
              <a:rPr lang="en-US" sz="1200" b="0" i="0" kern="1200" dirty="0">
                <a:solidFill>
                  <a:schemeClr val="tx1"/>
                </a:solidFill>
                <a:latin typeface="+mn-lt"/>
                <a:ea typeface="+mn-ea"/>
                <a:cs typeface="+mn-cs"/>
              </a:rPr>
              <a:t>5. Rebuild the original image based on the fused image pyramid.</a:t>
            </a:r>
          </a:p>
          <a:p>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The process show as below:</a:t>
            </a:r>
            <a:endParaRPr lang="en-US" dirty="0"/>
          </a:p>
          <a:p>
            <a:endParaRPr lang="en-US" dirty="0"/>
          </a:p>
          <a:p>
            <a:endParaRPr lang="en-US" sz="1200" b="0" i="0" kern="1200" dirty="0">
              <a:solidFill>
                <a:schemeClr val="tx1"/>
              </a:solidFill>
              <a:latin typeface="+mn-lt"/>
              <a:ea typeface="+mn-ea"/>
              <a:cs typeface="+mn-cs"/>
            </a:endParaRPr>
          </a:p>
          <a:p>
            <a:endParaRPr lang="en-ID" sz="1200" b="0" i="0" kern="1200" dirty="0">
              <a:solidFill>
                <a:schemeClr val="tx1"/>
              </a:solidFill>
              <a:latin typeface="+mn-lt"/>
              <a:ea typeface="+mn-ea"/>
              <a:cs typeface="+mn-cs"/>
            </a:endParaRPr>
          </a:p>
          <a:p>
            <a:endParaRPr lang="en-ID"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5640827-D2F2-41DD-AD44-52B1188BB2B6}"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7500" lnSpcReduction="20000"/>
          </a:bodyPr>
          <a:lstStyle/>
          <a:p>
            <a:endParaRPr lang="en-US" dirty="0"/>
          </a:p>
          <a:p>
            <a:r>
              <a:rPr lang="en-US" b="1" dirty="0"/>
              <a:t>Improved Weight Map Guided Single Image </a:t>
            </a:r>
            <a:r>
              <a:rPr lang="en-US" b="1" dirty="0" err="1"/>
              <a:t>Dehazing</a:t>
            </a:r>
            <a:r>
              <a:rPr lang="en-US" b="1" dirty="0"/>
              <a:t>,</a:t>
            </a:r>
            <a:r>
              <a:rPr lang="en-US" dirty="0"/>
              <a:t> </a:t>
            </a:r>
            <a:r>
              <a:rPr lang="en-US" b="1" dirty="0"/>
              <a:t>International Journal of Engineering Research &amp; Technology (IJERT)</a:t>
            </a:r>
          </a:p>
          <a:p>
            <a:r>
              <a:rPr lang="en-US" dirty="0"/>
              <a:t>Image fusion in the simplest terms is the process wherein information from multiple images is combined to form a single image.</a:t>
            </a:r>
          </a:p>
          <a:p>
            <a:r>
              <a:rPr lang="en-US" dirty="0"/>
              <a:t>. Pixel level image fusion refers to the processing of various combination of detail information gathered through different sources for better understanding of a scene. The multi-scale fusion provides an optimized solution for fusing different images since it is fast and operated by per pixel computational manner.</a:t>
            </a:r>
            <a:endParaRPr lang="en-ID"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pPr algn="l"/>
            <a:r>
              <a:rPr lang="en-US" sz="1800" b="0" i="0" u="none" strike="noStrike" baseline="0" dirty="0">
                <a:latin typeface="TlvwvjAdvTTf2e4df62.I"/>
              </a:rPr>
              <a:t>l </a:t>
            </a:r>
            <a:r>
              <a:rPr lang="en-US" sz="1800" b="0" i="0" u="none" strike="noStrike" baseline="0" dirty="0">
                <a:latin typeface="SppwkdAdvTT5ada87cc"/>
              </a:rPr>
              <a:t>represents the number of the pyramid levels and </a:t>
            </a:r>
            <a:r>
              <a:rPr lang="en-US" sz="1800" b="0" i="0" u="none" strike="noStrike" baseline="0" dirty="0">
                <a:latin typeface="TlvwvjAdvTTf2e4df62.I"/>
              </a:rPr>
              <a:t>L</a:t>
            </a:r>
            <a:r>
              <a:rPr lang="en-US" sz="1800" b="0" i="0" u="none" strike="noStrike" baseline="0" dirty="0">
                <a:latin typeface="SppwkdAdvTT5ada87cc"/>
              </a:rPr>
              <a:t>(</a:t>
            </a:r>
            <a:r>
              <a:rPr lang="en-US" sz="1800" b="0" i="0" u="none" strike="noStrike" baseline="0" dirty="0">
                <a:latin typeface="TlvwvjAdvTTf2e4df62.I"/>
              </a:rPr>
              <a:t>I</a:t>
            </a:r>
            <a:r>
              <a:rPr lang="en-US" sz="1800" b="0" i="0" u="none" strike="noStrike" baseline="0" dirty="0">
                <a:latin typeface="SppwkdAdvTT5ada87cc"/>
              </a:rPr>
              <a:t>) is the Laplacian</a:t>
            </a:r>
          </a:p>
          <a:p>
            <a:pPr algn="l"/>
            <a:r>
              <a:rPr lang="en-US" sz="1800" b="0" i="0" u="none" strike="noStrike" baseline="0" dirty="0">
                <a:latin typeface="SppwkdAdvTT5ada87cc"/>
              </a:rPr>
              <a:t>version of the input </a:t>
            </a:r>
            <a:r>
              <a:rPr lang="en-US" sz="1800" b="0" i="0" u="none" strike="noStrike" baseline="0" dirty="0">
                <a:latin typeface="TlvwvjAdvTTf2e4df62.I"/>
              </a:rPr>
              <a:t>I </a:t>
            </a:r>
            <a:r>
              <a:rPr lang="en-US" sz="1800" b="0" i="0" u="none" strike="noStrike" baseline="0" dirty="0">
                <a:latin typeface="SppwkdAdvTT5ada87cc"/>
              </a:rPr>
              <a:t>while </a:t>
            </a:r>
            <a:r>
              <a:rPr lang="en-US" sz="1800" b="0" i="0" u="none" strike="noStrike" baseline="0" dirty="0">
                <a:latin typeface="TlvwvjAdvTTf2e4df62.I"/>
              </a:rPr>
              <a:t>G</a:t>
            </a:r>
            <a:r>
              <a:rPr lang="en-US" sz="1800" b="0" i="0" u="none" strike="noStrike" baseline="0" dirty="0">
                <a:latin typeface="SppwkdAdvTT5ada87cc"/>
              </a:rPr>
              <a:t>(</a:t>
            </a:r>
            <a:r>
              <a:rPr lang="en-US" sz="1800" b="0" i="0" u="none" strike="noStrike" baseline="0" dirty="0">
                <a:latin typeface="TlvwvjAdvTTf2e4df62.I"/>
              </a:rPr>
              <a:t>W</a:t>
            </a:r>
            <a:r>
              <a:rPr lang="en-US" sz="1800" b="0" i="0" u="none" strike="noStrike" baseline="0" dirty="0">
                <a:latin typeface="SppwkdAdvTT5ada87cc"/>
              </a:rPr>
              <a:t>) represents the Gaussian version of the normalized</a:t>
            </a:r>
          </a:p>
          <a:p>
            <a:pPr algn="l"/>
            <a:r>
              <a:rPr lang="en-US" sz="1800" b="0" i="0" u="none" strike="noStrike" baseline="0" dirty="0">
                <a:latin typeface="SppwkdAdvTT5ada87cc"/>
              </a:rPr>
              <a:t>weight map of the </a:t>
            </a:r>
            <a:r>
              <a:rPr lang="en-US" sz="1800" b="0" i="0" u="none" strike="noStrike" baseline="0" dirty="0">
                <a:latin typeface="TlvwvjAdvTTf2e4df62.I"/>
              </a:rPr>
              <a:t>W. </a:t>
            </a:r>
            <a:r>
              <a:rPr lang="en-US" sz="1800" b="0" i="0" u="none" strike="noStrike" baseline="0" dirty="0">
                <a:latin typeface="SppwkdAdvTT5ada87cc"/>
              </a:rPr>
              <a:t>This step is performed successively for each pyramid layer, in</a:t>
            </a:r>
          </a:p>
          <a:p>
            <a:pPr algn="l"/>
            <a:r>
              <a:rPr lang="en-ID" sz="1800" b="0" i="0" u="none" strike="noStrike" baseline="0" dirty="0">
                <a:latin typeface="SppwkdAdvTT5ada87cc"/>
              </a:rPr>
              <a:t>a bottom-up manner.</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Image fusion is defined as the process of combining multiple input images into a single composite image. Our aim is to create from the collection of input images a single output image which contains a better description of the underwater</a:t>
            </a:r>
          </a:p>
          <a:p>
            <a:r>
              <a:rPr lang="en-US" sz="1200" kern="1200" baseline="0" dirty="0">
                <a:solidFill>
                  <a:schemeClr val="tx1"/>
                </a:solidFill>
                <a:latin typeface="+mn-lt"/>
                <a:ea typeface="+mn-ea"/>
                <a:cs typeface="+mn-cs"/>
              </a:rPr>
              <a:t>scene than the one provided by any of the individual input images. The output image should therefore be more useful for human visual perception or for machine perception.</a:t>
            </a:r>
            <a:endParaRPr lang="en-ID" sz="1200" b="0" i="0" kern="1200" dirty="0">
              <a:solidFill>
                <a:schemeClr val="tx1"/>
              </a:solidFill>
              <a:latin typeface="+mn-lt"/>
              <a:ea typeface="+mn-ea"/>
              <a:cs typeface="+mn-cs"/>
            </a:endParaRPr>
          </a:p>
          <a:p>
            <a:endParaRPr lang="en-ID" sz="1200" b="0" i="0" kern="1200" dirty="0">
              <a:solidFill>
                <a:schemeClr val="tx1"/>
              </a:solidFill>
              <a:latin typeface="+mn-lt"/>
              <a:ea typeface="+mn-ea"/>
              <a:cs typeface="+mn-cs"/>
            </a:endParaRPr>
          </a:p>
          <a:p>
            <a:r>
              <a:rPr lang="en-US" sz="1200" kern="1200" baseline="0" dirty="0">
                <a:solidFill>
                  <a:schemeClr val="tx1"/>
                </a:solidFill>
                <a:latin typeface="+mn-lt"/>
                <a:ea typeface="+mn-ea"/>
                <a:cs typeface="+mn-cs"/>
              </a:rPr>
              <a:t>The main idea is to use image fusion to combine the useful properties and suppress the disadvantages of the various enhancement techniques</a:t>
            </a:r>
            <a:endParaRPr lang="en-ID"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2) </a:t>
            </a:r>
            <a:r>
              <a:rPr lang="en-US" sz="1200" b="0" i="0" kern="1200" dirty="0" err="1">
                <a:solidFill>
                  <a:schemeClr val="tx1"/>
                </a:solidFill>
                <a:latin typeface="+mn-lt"/>
                <a:ea typeface="+mn-ea"/>
                <a:cs typeface="+mn-cs"/>
              </a:rPr>
              <a:t>addWeighted</a:t>
            </a:r>
            <a:r>
              <a:rPr lang="en-US" sz="1200" b="0" i="0" kern="1200" dirty="0">
                <a:solidFill>
                  <a:schemeClr val="tx1"/>
                </a:solidFill>
                <a:latin typeface="+mn-lt"/>
                <a:ea typeface="+mn-ea"/>
                <a:cs typeface="+mn-cs"/>
              </a:rPr>
              <a:t>()</a:t>
            </a:r>
          </a:p>
          <a:p>
            <a:r>
              <a:rPr lang="en-US" sz="1200" b="0" i="0" kern="1200" dirty="0">
                <a:solidFill>
                  <a:schemeClr val="tx1"/>
                </a:solidFill>
                <a:latin typeface="+mn-lt"/>
                <a:ea typeface="+mn-ea"/>
                <a:cs typeface="+mn-cs"/>
              </a:rPr>
              <a:t>This function calculates the weighted sum of two matrices. It can be used for blending two images. The linear blend function used can be represented as g(x) = (1-α)f0(x)+αf1(x). Here α value may range from 0 to1 which indicates the cross-dissolve between two images.</a:t>
            </a:r>
          </a:p>
          <a:p>
            <a:endParaRPr lang="en-US" dirty="0"/>
          </a:p>
        </p:txBody>
      </p:sp>
      <p:sp>
        <p:nvSpPr>
          <p:cNvPr id="4" name="Slide Number Placeholder 3"/>
          <p:cNvSpPr>
            <a:spLocks noGrp="1"/>
          </p:cNvSpPr>
          <p:nvPr>
            <p:ph type="sldNum" sz="quarter" idx="10"/>
          </p:nvPr>
        </p:nvSpPr>
        <p:spPr/>
        <p:txBody>
          <a:bodyPr/>
          <a:lstStyle/>
          <a:p>
            <a:fld id="{95640827-D2F2-41DD-AD44-52B1188BB2B6}"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20de4b7d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3e8071fd6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1" kern="1200" dirty="0">
                <a:solidFill>
                  <a:schemeClr val="tx1"/>
                </a:solidFill>
                <a:latin typeface="+mn-lt"/>
                <a:ea typeface="+mn-ea"/>
                <a:cs typeface="+mn-cs"/>
              </a:rPr>
              <a:t>That’s all for my</a:t>
            </a:r>
            <a:r>
              <a:rPr lang="en-US" sz="1200" b="0" i="1" kern="1200" baseline="0" dirty="0">
                <a:solidFill>
                  <a:schemeClr val="tx1"/>
                </a:solidFill>
                <a:latin typeface="+mn-lt"/>
                <a:ea typeface="+mn-ea"/>
                <a:cs typeface="+mn-cs"/>
              </a:rPr>
              <a:t> </a:t>
            </a:r>
            <a:r>
              <a:rPr lang="en-US" sz="1200" b="0" i="1" kern="1200" baseline="0">
                <a:solidFill>
                  <a:schemeClr val="tx1"/>
                </a:solidFill>
                <a:latin typeface="+mn-lt"/>
                <a:ea typeface="+mn-ea"/>
                <a:cs typeface="+mn-cs"/>
              </a:rPr>
              <a:t>Final Project </a:t>
            </a:r>
            <a:r>
              <a:rPr lang="en-US" sz="1200" b="0" i="1" kern="1200">
                <a:solidFill>
                  <a:schemeClr val="tx1"/>
                </a:solidFill>
                <a:latin typeface="+mn-lt"/>
                <a:ea typeface="+mn-ea"/>
                <a:cs typeface="+mn-cs"/>
              </a:rPr>
              <a:t>presentation and </a:t>
            </a:r>
            <a:r>
              <a:rPr lang="en-US" sz="1200" b="0" i="1" kern="1200" dirty="0">
                <a:solidFill>
                  <a:schemeClr val="tx1"/>
                </a:solidFill>
                <a:latin typeface="+mn-lt"/>
                <a:ea typeface="+mn-ea"/>
                <a:cs typeface="+mn-cs"/>
              </a:rPr>
              <a:t>thank you so much for your attention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20de4b7d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Background of this Final</a:t>
            </a:r>
            <a:r>
              <a:rPr lang="en-US" sz="1200" baseline="0" dirty="0"/>
              <a:t> Project</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Underwater imaging is challenging due to the physical properties existing in such environments. The main obstacle faced when taking underwater image is loss of color and contrast when diving to significant depths. This is caused by several factors such as color absorption, and light scattering, which causes underwater images to have poor visibility and contrast. Practically, in common sea water, the objects at a distance of more than 10 meters are almost unclear while the colors are faded since their characteristic wavelengths are cut according to the water depth. </a:t>
            </a:r>
          </a:p>
          <a:p>
            <a:pPr marL="0" lvl="0" indent="0" algn="l" rtl="0">
              <a:spcBef>
                <a:spcPts val="0"/>
              </a:spcBef>
              <a:spcAft>
                <a:spcPts val="0"/>
              </a:spcAft>
              <a:buNone/>
            </a:pPr>
            <a:endParaRPr lang="en-ID" dirty="0"/>
          </a:p>
          <a:p>
            <a:pPr marL="0" lvl="0" indent="0" algn="l" rtl="0">
              <a:spcBef>
                <a:spcPts val="0"/>
              </a:spcBef>
              <a:spcAft>
                <a:spcPts val="0"/>
              </a:spcAft>
              <a:buNone/>
            </a:pPr>
            <a:r>
              <a:rPr lang="en-US" dirty="0"/>
              <a:t>Capturing clear images in underwater environments is an important issue of ocean engineering [1]. The effectiveness of applications such as underwater navigational monitoring and environment evaluation depend on the quality of underwater images. Capturing clear images underwater is challenging, mostly due to haze caused by color scatter in addition to color cast from varying light attenuation in different wavelengths [2]. Color scatter and color cast result in blurred subjects and lowered contrast in </a:t>
            </a:r>
            <a:r>
              <a:rPr lang="en-ID" dirty="0"/>
              <a:t>underwater images.</a:t>
            </a:r>
          </a:p>
          <a:p>
            <a:pPr marL="0" lvl="0" indent="0" algn="l" rtl="0">
              <a:spcBef>
                <a:spcPts val="0"/>
              </a:spcBef>
              <a:spcAft>
                <a:spcPts val="0"/>
              </a:spcAft>
              <a:buNone/>
            </a:pPr>
            <a:endParaRPr lang="en-ID" dirty="0"/>
          </a:p>
          <a:p>
            <a:pPr algn="l"/>
            <a:r>
              <a:rPr lang="en-US" b="0" i="0" dirty="0">
                <a:solidFill>
                  <a:srgbClr val="474747"/>
                </a:solidFill>
                <a:effectLst/>
                <a:latin typeface="Cabin"/>
              </a:rPr>
              <a:t>Water absorbs different wavelengths of light to different degrees. The longest wavelengths, with the lowest energy, are absorbed first. Red is the first to be absorbed, followed by orange &amp; yellow. The colors disappear underwater in the same order as they appear in the color spectrum. Even water at 5ft depth will have a noticeable loss of red. For this reason, strobes are usually used to add color back to subjects.</a:t>
            </a:r>
          </a:p>
          <a:p>
            <a:pPr algn="l"/>
            <a:r>
              <a:rPr lang="en-US" b="0" i="0" dirty="0">
                <a:solidFill>
                  <a:srgbClr val="474747"/>
                </a:solidFill>
                <a:effectLst/>
                <a:latin typeface="Cabin"/>
              </a:rPr>
              <a:t> </a:t>
            </a:r>
          </a:p>
          <a:p>
            <a:pPr algn="l"/>
            <a:r>
              <a:rPr lang="en-US" b="1" i="0" dirty="0">
                <a:solidFill>
                  <a:srgbClr val="085C7F"/>
                </a:solidFill>
                <a:effectLst/>
                <a:latin typeface="Cabin"/>
              </a:rPr>
              <a:t>At What Depth Underwater Does Color Disappear?</a:t>
            </a:r>
          </a:p>
          <a:p>
            <a:pPr algn="l">
              <a:buFont typeface="Arial" panose="020B0604020202020204" pitchFamily="34" charset="0"/>
              <a:buChar char="•"/>
            </a:pPr>
            <a:r>
              <a:rPr lang="en-US" b="0" i="0" dirty="0">
                <a:solidFill>
                  <a:srgbClr val="474747"/>
                </a:solidFill>
                <a:effectLst/>
                <a:latin typeface="Cabin"/>
              </a:rPr>
              <a:t>Red - 15ft</a:t>
            </a:r>
          </a:p>
          <a:p>
            <a:pPr algn="l">
              <a:buFont typeface="Arial" panose="020B0604020202020204" pitchFamily="34" charset="0"/>
              <a:buChar char="•"/>
            </a:pPr>
            <a:r>
              <a:rPr lang="en-US" b="0" i="0" dirty="0">
                <a:solidFill>
                  <a:srgbClr val="474747"/>
                </a:solidFill>
                <a:effectLst/>
                <a:latin typeface="Cabin"/>
              </a:rPr>
              <a:t>orange - 25ft</a:t>
            </a:r>
          </a:p>
          <a:p>
            <a:pPr algn="l">
              <a:buFont typeface="Arial" panose="020B0604020202020204" pitchFamily="34" charset="0"/>
              <a:buChar char="•"/>
            </a:pPr>
            <a:r>
              <a:rPr lang="en-US" b="0" i="0" dirty="0">
                <a:solidFill>
                  <a:srgbClr val="474747"/>
                </a:solidFill>
                <a:effectLst/>
                <a:latin typeface="Cabin"/>
              </a:rPr>
              <a:t>Yellow - 35-45ft</a:t>
            </a:r>
          </a:p>
          <a:p>
            <a:pPr algn="l">
              <a:buFont typeface="Arial" panose="020B0604020202020204" pitchFamily="34" charset="0"/>
              <a:buChar char="•"/>
            </a:pPr>
            <a:r>
              <a:rPr lang="en-US" b="0" i="0" dirty="0">
                <a:solidFill>
                  <a:srgbClr val="474747"/>
                </a:solidFill>
                <a:effectLst/>
                <a:latin typeface="Cabin"/>
              </a:rPr>
              <a:t>Green - 70-75ft</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dirty="0">
                <a:solidFill>
                  <a:srgbClr val="474747"/>
                </a:solidFill>
                <a:effectLst/>
                <a:latin typeface="Hind Vadodara Light" panose="02000000000000000000" pitchFamily="2" charset="0"/>
                <a:cs typeface="Hind Vadodara Light" panose="02000000000000000000" pitchFamily="2" charset="0"/>
              </a:rPr>
              <a:t>Water absorbs different wavelengths of light to different degrees. The longest wavelengths, with the lowest energy, are absorbed first. Red is the first to be absorbed, followed by orange &amp; yellow. The colors disappear underwater in the same order as they appear in the color spectrum. Even water at 5ft depth will have a noticeable loss of red.</a:t>
            </a:r>
            <a:endParaRPr lang="en-ID" sz="1200" dirty="0">
              <a:latin typeface="Hind Vadodara Light" panose="02000000000000000000" pitchFamily="2" charset="0"/>
              <a:cs typeface="Hind Vadodara Light" panose="02000000000000000000" pitchFamily="2" charset="0"/>
            </a:endParaRPr>
          </a:p>
          <a:p>
            <a:pPr algn="just"/>
            <a:endParaRPr lang="en-US" sz="1200" dirty="0">
              <a:latin typeface="Hind Vadodara Light" panose="02000000000000000000" pitchFamily="2" charset="0"/>
              <a:cs typeface="Hind Vadodara Light" panose="02000000000000000000" pitchFamily="2" charset="0"/>
            </a:endParaRPr>
          </a:p>
          <a:p>
            <a:pPr algn="l"/>
            <a:r>
              <a:rPr lang="en-US" b="1" i="0" dirty="0">
                <a:solidFill>
                  <a:srgbClr val="085C7F"/>
                </a:solidFill>
                <a:effectLst/>
                <a:latin typeface="Cabin"/>
              </a:rPr>
              <a:t>At What Depth Underwater Does Color Disappear?</a:t>
            </a:r>
          </a:p>
          <a:p>
            <a:pPr algn="l">
              <a:buFont typeface="Arial" panose="020B0604020202020204" pitchFamily="34" charset="0"/>
              <a:buChar char="•"/>
            </a:pPr>
            <a:r>
              <a:rPr lang="en-US" b="0" i="0" dirty="0">
                <a:solidFill>
                  <a:srgbClr val="474747"/>
                </a:solidFill>
                <a:effectLst/>
                <a:latin typeface="Cabin"/>
              </a:rPr>
              <a:t>Red - 15ft</a:t>
            </a:r>
          </a:p>
          <a:p>
            <a:pPr algn="l">
              <a:buFont typeface="Arial" panose="020B0604020202020204" pitchFamily="34" charset="0"/>
              <a:buChar char="•"/>
            </a:pPr>
            <a:r>
              <a:rPr lang="en-US" b="0" i="0" dirty="0">
                <a:solidFill>
                  <a:srgbClr val="474747"/>
                </a:solidFill>
                <a:effectLst/>
                <a:latin typeface="Cabin"/>
              </a:rPr>
              <a:t>orange - 25ft</a:t>
            </a:r>
          </a:p>
          <a:p>
            <a:pPr algn="l">
              <a:buFont typeface="Arial" panose="020B0604020202020204" pitchFamily="34" charset="0"/>
              <a:buChar char="•"/>
            </a:pPr>
            <a:r>
              <a:rPr lang="en-US" b="0" i="0" dirty="0">
                <a:solidFill>
                  <a:srgbClr val="474747"/>
                </a:solidFill>
                <a:effectLst/>
                <a:latin typeface="Cabin"/>
              </a:rPr>
              <a:t>Yellow - 35-45ft</a:t>
            </a:r>
          </a:p>
          <a:p>
            <a:pPr algn="l">
              <a:buFont typeface="Arial" panose="020B0604020202020204" pitchFamily="34" charset="0"/>
              <a:buChar char="•"/>
            </a:pPr>
            <a:r>
              <a:rPr lang="en-US" b="0" i="0" dirty="0">
                <a:solidFill>
                  <a:srgbClr val="474747"/>
                </a:solidFill>
                <a:effectLst/>
                <a:latin typeface="Cabin"/>
              </a:rPr>
              <a:t>Green - 70-75ft</a:t>
            </a:r>
          </a:p>
          <a:p>
            <a:br>
              <a:rPr lang="en-US" dirty="0"/>
            </a:br>
            <a:endParaRPr lang="en-ID" dirty="0"/>
          </a:p>
        </p:txBody>
      </p:sp>
      <p:sp>
        <p:nvSpPr>
          <p:cNvPr id="4" name="Slide Number Placeholder 3"/>
          <p:cNvSpPr>
            <a:spLocks noGrp="1"/>
          </p:cNvSpPr>
          <p:nvPr>
            <p:ph type="sldNum" sz="quarter" idx="5"/>
          </p:nvPr>
        </p:nvSpPr>
        <p:spPr/>
        <p:txBody>
          <a:bodyPr/>
          <a:lstStyle/>
          <a:p>
            <a:fld id="{95640827-D2F2-41DD-AD44-52B1188BB2B6}" type="slidenum">
              <a:rPr lang="en-US" smtClean="0"/>
              <a:pPr/>
              <a:t>3</a:t>
            </a:fld>
            <a:endParaRPr lang="en-US"/>
          </a:p>
        </p:txBody>
      </p:sp>
    </p:spTree>
    <p:extLst>
      <p:ext uri="{BB962C8B-B14F-4D97-AF65-F5344CB8AC3E}">
        <p14:creationId xmlns:p14="http://schemas.microsoft.com/office/powerpoint/2010/main" val="2260273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115000"/>
              </a:lnSpc>
              <a:spcAft>
                <a:spcPts val="0"/>
              </a:spcAft>
              <a:buFont typeface="+mj-lt"/>
              <a:buAutoNum type="arabicPeriod"/>
            </a:pP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Bagaimana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memperbaiki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memulihkan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visibilitas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gambar</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bawah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air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hanya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satu</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masukan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gambar</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Bagaimana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mencari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i="1" dirty="0">
                <a:effectLst/>
                <a:latin typeface="Times New Roman" panose="02020603050405020304" pitchFamily="18" charset="0"/>
                <a:ea typeface="Calibri" panose="020F0502020204030204" pitchFamily="34" charset="0"/>
                <a:cs typeface="Times New Roman" panose="02020603050405020304" pitchFamily="18" charset="0"/>
              </a:rPr>
              <a:t>weight map</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input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gambar</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terdegradasi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Bagaimana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cara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mengaplikasikan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algoritma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fusion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mendapatkan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visibilitas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citra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bawah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air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bagus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mn-lt"/>
                <a:ea typeface="+mn-ea"/>
                <a:cs typeface="+mn-cs"/>
              </a:rPr>
              <a:t>Weight In Image Processing</a:t>
            </a:r>
          </a:p>
          <a:p>
            <a:pPr fontAlgn="base"/>
            <a:r>
              <a:rPr lang="en-US" sz="1200" b="0" i="0" kern="1200" dirty="0">
                <a:solidFill>
                  <a:schemeClr val="tx1"/>
                </a:solidFill>
                <a:latin typeface="+mn-lt"/>
                <a:ea typeface="+mn-ea"/>
                <a:cs typeface="+mn-cs"/>
              </a:rPr>
              <a:t>It refers to a distance between the grayscale intensity of the pixel and the reference intensity specified by the scalar </a:t>
            </a:r>
            <a:r>
              <a:rPr lang="en-US" sz="1200" b="0" i="0" kern="1200" dirty="0" err="1">
                <a:solidFill>
                  <a:schemeClr val="tx1"/>
                </a:solidFill>
                <a:latin typeface="+mn-lt"/>
                <a:ea typeface="+mn-ea"/>
                <a:cs typeface="+mn-cs"/>
              </a:rPr>
              <a:t>refGrayVal</a:t>
            </a:r>
            <a:r>
              <a:rPr lang="en-US" sz="1200" b="0" i="0" kern="1200" dirty="0">
                <a:solidFill>
                  <a:schemeClr val="tx1"/>
                </a:solidFill>
                <a:latin typeface="+mn-lt"/>
                <a:ea typeface="+mn-ea"/>
                <a:cs typeface="+mn-cs"/>
              </a:rPr>
              <a:t>. If you’d like to segment an object with grayscale intensity, pick a value that stands for the object.</a:t>
            </a:r>
          </a:p>
          <a:p>
            <a:pPr marL="0" lvl="0" indent="0" algn="l" rtl="0">
              <a:spcBef>
                <a:spcPts val="0"/>
              </a:spcBef>
              <a:spcAft>
                <a:spcPts val="0"/>
              </a:spcAft>
              <a:buNone/>
            </a:pPr>
            <a:endParaRPr lang="en-ID"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mn-lt"/>
                <a:ea typeface="+mn-ea"/>
                <a:cs typeface="+mn-cs"/>
              </a:rPr>
              <a:t>What Is The Weight Of An Image?</a:t>
            </a:r>
            <a:endParaRPr lang="en-ID" b="1" dirty="0"/>
          </a:p>
          <a:p>
            <a:pPr marL="0" lvl="0" indent="0" algn="l" rtl="0">
              <a:spcBef>
                <a:spcPts val="0"/>
              </a:spcBef>
              <a:spcAft>
                <a:spcPts val="0"/>
              </a:spcAft>
              <a:buNone/>
            </a:pPr>
            <a:r>
              <a:rPr lang="en-US" sz="1200" b="0" i="0" kern="1200" dirty="0">
                <a:solidFill>
                  <a:schemeClr val="tx1"/>
                </a:solidFill>
                <a:latin typeface="+mn-lt"/>
                <a:ea typeface="+mn-ea"/>
                <a:cs typeface="+mn-cs"/>
              </a:rPr>
              <a:t>Compositional factors within an image may have different visual impacts depending on whether or not they possess visual weight. For example, certain objects may feel heavier or more prominent compared to others within an image.</a:t>
            </a:r>
          </a:p>
          <a:p>
            <a:pPr marL="0" lvl="0" indent="0" algn="l" rtl="0">
              <a:spcBef>
                <a:spcPts val="0"/>
              </a:spcBef>
              <a:spcAft>
                <a:spcPts val="0"/>
              </a:spcAft>
              <a:buNone/>
            </a:pPr>
            <a:endParaRPr lang="en-ID" sz="1200" b="0" i="0" kern="1200" dirty="0">
              <a:solidFill>
                <a:schemeClr val="tx1"/>
              </a:solidFill>
              <a:latin typeface="+mn-lt"/>
              <a:ea typeface="+mn-ea"/>
              <a:cs typeface="+mn-cs"/>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115000"/>
              </a:lnSpc>
              <a:spcAft>
                <a:spcPts val="0"/>
              </a:spcAft>
              <a:buFont typeface="+mj-lt"/>
              <a:buAutoNum type="arabicPeriod"/>
            </a:pP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Melakukan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i="1" dirty="0">
                <a:effectLst/>
                <a:latin typeface="Times New Roman" panose="02020603050405020304" pitchFamily="18" charset="0"/>
                <a:ea typeface="Calibri" panose="020F0502020204030204" pitchFamily="34" charset="0"/>
                <a:cs typeface="Times New Roman" panose="02020603050405020304" pitchFamily="18" charset="0"/>
              </a:rPr>
              <a:t>image enhancement</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pada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citra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bawah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air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terdegradasi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Menciptakan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citra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bawah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air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lebih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nyaman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dilihat</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meningkatkan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kualitas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citra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secara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keseluruhan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mj-lt"/>
              <a:buAutoNum type="arabicPeriod"/>
            </a:pP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Menciptakan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i="1" dirty="0">
                <a:effectLst/>
                <a:latin typeface="Times New Roman" panose="02020603050405020304" pitchFamily="18" charset="0"/>
                <a:ea typeface="Calibri" panose="020F0502020204030204" pitchFamily="34" charset="0"/>
                <a:cs typeface="Times New Roman" panose="02020603050405020304" pitchFamily="18" charset="0"/>
              </a:rPr>
              <a:t>underwater image enhancement</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dapat</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dijalankan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mikrokontroller</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115000"/>
              </a:lnSpc>
              <a:spcAft>
                <a:spcPts val="0"/>
              </a:spcAft>
              <a:buFont typeface="+mj-lt"/>
              <a:buAutoNum type="arabicPeriod"/>
            </a:pPr>
            <a:r>
              <a:rPr lang="en-US" sz="1800" dirty="0" err="1">
                <a:solidFill>
                  <a:srgbClr val="000000"/>
                </a:solidFill>
                <a:effectLst/>
                <a:latin typeface="Times New Roman" panose="02020603050405020304" pitchFamily="18" charset="0"/>
                <a:ea typeface="Calibri" panose="020F0502020204030204" pitchFamily="34" charset="0"/>
              </a:rPr>
              <a:t>Penelitian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ini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dibatasi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hanya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untuk</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perbaikan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citra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bawah</a:t>
            </a:r>
            <a:r>
              <a:rPr lang="en-US" sz="1800" dirty="0">
                <a:solidFill>
                  <a:srgbClr val="000000"/>
                </a:solidFill>
                <a:effectLst/>
                <a:latin typeface="Times New Roman" panose="02020603050405020304" pitchFamily="18" charset="0"/>
                <a:ea typeface="Calibri" panose="020F0502020204030204" pitchFamily="34" charset="0"/>
              </a:rPr>
              <a:t> air .</a:t>
            </a:r>
          </a:p>
          <a:p>
            <a:pPr marL="342900" lvl="0" indent="-342900" algn="just">
              <a:lnSpc>
                <a:spcPct val="115000"/>
              </a:lnSpc>
              <a:spcAft>
                <a:spcPts val="0"/>
              </a:spcAft>
              <a:buFont typeface="+mj-lt"/>
              <a:buAutoNum type="arabicPeriod"/>
            </a:pPr>
            <a:r>
              <a:rPr lang="en-US" sz="1800" dirty="0" err="1">
                <a:solidFill>
                  <a:srgbClr val="000000"/>
                </a:solidFill>
                <a:effectLst/>
                <a:latin typeface="Times New Roman" panose="02020603050405020304" pitchFamily="18" charset="0"/>
                <a:ea typeface="Calibri" panose="020F0502020204030204" pitchFamily="34" charset="0"/>
              </a:rPr>
              <a:t>Tidak</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membahas</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mengenai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cara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pengambilan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gambar</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bawah</a:t>
            </a:r>
            <a:r>
              <a:rPr lang="en-US" sz="1800" dirty="0">
                <a:solidFill>
                  <a:srgbClr val="000000"/>
                </a:solidFill>
                <a:effectLst/>
                <a:latin typeface="Times New Roman" panose="02020603050405020304" pitchFamily="18" charset="0"/>
                <a:ea typeface="Calibri" panose="020F0502020204030204" pitchFamily="34" charset="0"/>
              </a:rPr>
              <a:t> air.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rPr>
              <a:t>3. </a:t>
            </a:r>
            <a:r>
              <a:rPr lang="en-US" sz="1800" dirty="0" err="1">
                <a:solidFill>
                  <a:srgbClr val="000000"/>
                </a:solidFill>
                <a:effectLst/>
                <a:latin typeface="Times New Roman" panose="02020603050405020304" pitchFamily="18" charset="0"/>
                <a:ea typeface="Calibri" panose="020F0502020204030204" pitchFamily="34" charset="0"/>
              </a:rPr>
              <a:t>Sistem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ini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hanya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menggunakan</a:t>
            </a:r>
            <a:r>
              <a:rPr lang="en-US" sz="1800" dirty="0">
                <a:solidFill>
                  <a:srgbClr val="000000"/>
                </a:solidFill>
                <a:effectLst/>
                <a:latin typeface="Times New Roman" panose="02020603050405020304" pitchFamily="18" charset="0"/>
                <a:ea typeface="Calibri" panose="020F0502020204030204" pitchFamily="34" charset="0"/>
              </a:rPr>
              <a:t> input </a:t>
            </a:r>
            <a:r>
              <a:rPr lang="en-US" sz="1800" dirty="0" err="1">
                <a:solidFill>
                  <a:srgbClr val="000000"/>
                </a:solidFill>
                <a:effectLst/>
                <a:latin typeface="Times New Roman" panose="02020603050405020304" pitchFamily="18" charset="0"/>
                <a:ea typeface="Calibri" panose="020F0502020204030204" pitchFamily="34" charset="0"/>
              </a:rPr>
              <a:t>tunggal</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dari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gambar</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bawah</a:t>
            </a:r>
            <a:r>
              <a:rPr lang="en-US" sz="1800" dirty="0">
                <a:solidFill>
                  <a:srgbClr val="000000"/>
                </a:solidFill>
                <a:effectLst/>
                <a:latin typeface="Times New Roman" panose="02020603050405020304" pitchFamily="18" charset="0"/>
                <a:ea typeface="Calibri" panose="020F0502020204030204" pitchFamily="34" charset="0"/>
              </a:rPr>
              <a:t> air yang </a:t>
            </a:r>
            <a:r>
              <a:rPr lang="en-US" sz="1800" dirty="0" err="1">
                <a:solidFill>
                  <a:srgbClr val="000000"/>
                </a:solidFill>
                <a:effectLst/>
                <a:latin typeface="Times New Roman" panose="02020603050405020304" pitchFamily="18" charset="0"/>
                <a:ea typeface="Calibri" panose="020F0502020204030204" pitchFamily="34" charset="0"/>
              </a:rPr>
              <a:t>terdegradasi</a:t>
            </a:r>
            <a:r>
              <a:rPr lang="en-US" sz="1800" dirty="0">
                <a:solidFill>
                  <a:srgbClr val="000000"/>
                </a:solidFill>
                <a:effectLst/>
                <a:latin typeface="Times New Roman" panose="02020603050405020304" pitchFamily="18" charset="0"/>
                <a:ea typeface="Calibri" panose="020F050202020403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0000" lnSpcReduction="20000"/>
          </a:bodyPr>
          <a:lstStyle/>
          <a:p>
            <a:pPr>
              <a:buNone/>
            </a:pPr>
            <a:r>
              <a:rPr lang="en-US" dirty="0"/>
              <a:t>Underwater image processing is a process that deals with the investigation of underwater environments and analysis of their artifacts</a:t>
            </a:r>
          </a:p>
          <a:p>
            <a:pPr>
              <a:buNone/>
            </a:pPr>
            <a:r>
              <a:rPr lang="en-US" dirty="0"/>
              <a:t>This enhancing strategy consists of three main steps: </a:t>
            </a:r>
          </a:p>
          <a:p>
            <a:pPr>
              <a:buNone/>
            </a:pPr>
            <a:r>
              <a:rPr lang="en-US" dirty="0"/>
              <a:t>1. Inputs assignment (derivation of the inputs from the original underwater image);</a:t>
            </a:r>
          </a:p>
          <a:p>
            <a:pPr>
              <a:buNone/>
            </a:pPr>
            <a:r>
              <a:rPr lang="en-US" dirty="0"/>
              <a:t>2. Defining weight measures and </a:t>
            </a:r>
            <a:r>
              <a:rPr lang="en-US" dirty="0" err="1"/>
              <a:t>multiscale</a:t>
            </a:r>
            <a:r>
              <a:rPr lang="en-US" dirty="0"/>
              <a:t>;</a:t>
            </a:r>
          </a:p>
          <a:p>
            <a:pPr>
              <a:buNone/>
            </a:pPr>
            <a:r>
              <a:rPr lang="en-US" dirty="0"/>
              <a:t>3. Fusion of the inputs and weight measures.</a:t>
            </a:r>
          </a:p>
          <a:p>
            <a:pPr>
              <a:buNone/>
            </a:pPr>
            <a:endParaRPr lang="en-ID" dirty="0"/>
          </a:p>
          <a:p>
            <a:pPr>
              <a:buNone/>
            </a:pPr>
            <a:r>
              <a:rPr lang="en-US" dirty="0"/>
              <a:t>The first derived input is a white balanced input. This input is obtained using a plain white balancing operation. However, an additional input is required to improve the contrast of the hazy regions in the image since white balancing alone cannot solve the visibility problem. Thus the second input is contrast enhanced version of original hazy image. </a:t>
            </a:r>
            <a:endParaRPr lang="en-ID" dirty="0"/>
          </a:p>
          <a:p>
            <a:pPr>
              <a:buNone/>
            </a:pPr>
            <a:endParaRPr lang="en-US" dirty="0"/>
          </a:p>
          <a:p>
            <a:endParaRPr lang="en-ID" dirty="0"/>
          </a:p>
          <a:p>
            <a:r>
              <a:rPr lang="en-US" sz="1200" kern="1200" baseline="0" dirty="0">
                <a:solidFill>
                  <a:schemeClr val="tx1"/>
                </a:solidFill>
                <a:latin typeface="+mn-lt"/>
                <a:ea typeface="+mn-ea"/>
                <a:cs typeface="+mn-cs"/>
              </a:rPr>
              <a:t>the degraded image is firstly white balanced in order to remove the color cast</a:t>
            </a:r>
          </a:p>
          <a:p>
            <a:r>
              <a:rPr lang="en-US" sz="1200" kern="1200" baseline="0" dirty="0">
                <a:solidFill>
                  <a:schemeClr val="tx1"/>
                </a:solidFill>
                <a:latin typeface="+mn-lt"/>
                <a:ea typeface="+mn-ea"/>
                <a:cs typeface="+mn-cs"/>
              </a:rPr>
              <a:t>while producing a natural appearance of the sub-sea images. This partially restored version is then further enhanced by suppressing some of the undesired noise. The second input is derived from this filtered version in order to render the details in the entire intensity range.</a:t>
            </a:r>
          </a:p>
          <a:p>
            <a:endParaRPr lang="en-ID"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general idea of image</a:t>
            </a:r>
          </a:p>
          <a:p>
            <a:r>
              <a:rPr lang="en-US" sz="1200" kern="1200" baseline="0" dirty="0">
                <a:solidFill>
                  <a:schemeClr val="tx1"/>
                </a:solidFill>
                <a:latin typeface="+mn-lt"/>
                <a:ea typeface="+mn-ea"/>
                <a:cs typeface="+mn-cs"/>
              </a:rPr>
              <a:t>fusion is that the processed result, combines several input</a:t>
            </a:r>
          </a:p>
          <a:p>
            <a:r>
              <a:rPr lang="en-US" sz="1200" kern="1200" baseline="0" dirty="0">
                <a:solidFill>
                  <a:schemeClr val="tx1"/>
                </a:solidFill>
                <a:latin typeface="+mn-lt"/>
                <a:ea typeface="+mn-ea"/>
                <a:cs typeface="+mn-cs"/>
              </a:rPr>
              <a:t>images by preserving only the most significant features of</a:t>
            </a:r>
          </a:p>
          <a:p>
            <a:r>
              <a:rPr lang="en-US" sz="1200" kern="1200" baseline="0" dirty="0">
                <a:solidFill>
                  <a:schemeClr val="tx1"/>
                </a:solidFill>
                <a:latin typeface="+mn-lt"/>
                <a:ea typeface="+mn-ea"/>
                <a:cs typeface="+mn-cs"/>
              </a:rPr>
              <a:t>them.</a:t>
            </a:r>
          </a:p>
          <a:p>
            <a:endParaRPr lang="en-ID"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Thus, results obtained by a fusion-based approach</a:t>
            </a:r>
          </a:p>
          <a:p>
            <a:r>
              <a:rPr lang="en-US" sz="1200" kern="1200" baseline="0" dirty="0">
                <a:solidFill>
                  <a:schemeClr val="tx1"/>
                </a:solidFill>
                <a:latin typeface="+mn-lt"/>
                <a:ea typeface="+mn-ea"/>
                <a:cs typeface="+mn-cs"/>
              </a:rPr>
              <a:t>fulfills the depiction expectation when each part of the result</a:t>
            </a:r>
          </a:p>
          <a:p>
            <a:r>
              <a:rPr lang="en-US" sz="1200" kern="1200" baseline="0" dirty="0">
                <a:solidFill>
                  <a:schemeClr val="tx1"/>
                </a:solidFill>
                <a:latin typeface="+mn-lt"/>
                <a:ea typeface="+mn-ea"/>
                <a:cs typeface="+mn-cs"/>
              </a:rPr>
              <a:t>presents an appropriate appearance in at least one of</a:t>
            </a:r>
          </a:p>
          <a:p>
            <a:r>
              <a:rPr lang="en-US" sz="1200" kern="1200" baseline="0" dirty="0">
                <a:solidFill>
                  <a:schemeClr val="tx1"/>
                </a:solidFill>
                <a:latin typeface="+mn-lt"/>
                <a:ea typeface="+mn-ea"/>
                <a:cs typeface="+mn-cs"/>
              </a:rPr>
              <a:t>the input images.</a:t>
            </a:r>
          </a:p>
          <a:p>
            <a:endParaRPr lang="en-ID" sz="1200" kern="1200" baseline="0" dirty="0">
              <a:solidFill>
                <a:schemeClr val="tx1"/>
              </a:solidFill>
              <a:latin typeface="+mn-lt"/>
              <a:ea typeface="+mn-ea"/>
              <a:cs typeface="+mn-cs"/>
            </a:endParaRPr>
          </a:p>
          <a:p>
            <a:r>
              <a:rPr lang="en-US" dirty="0"/>
              <a:t>Image fusion is process of combining multiple input images into a single output image which contain better description of the scene than the one provided by any of the individual input images. </a:t>
            </a:r>
            <a:endParaRPr lang="en-ID" sz="1200" kern="1200" baseline="0" dirty="0">
              <a:solidFill>
                <a:schemeClr val="tx1"/>
              </a:solidFill>
              <a:latin typeface="+mn-lt"/>
              <a:ea typeface="+mn-ea"/>
              <a:cs typeface="+mn-cs"/>
            </a:endParaRPr>
          </a:p>
          <a:p>
            <a:endParaRPr lang="en-ID" sz="1200" kern="1200" baseline="0" dirty="0">
              <a:solidFill>
                <a:schemeClr val="tx1"/>
              </a:solidFill>
              <a:latin typeface="+mn-lt"/>
              <a:ea typeface="+mn-ea"/>
              <a:cs typeface="+mn-cs"/>
            </a:endParaRPr>
          </a:p>
          <a:p>
            <a:r>
              <a:rPr lang="en-US" sz="1200" b="0" i="0" kern="1200" dirty="0">
                <a:solidFill>
                  <a:schemeClr val="tx1"/>
                </a:solidFill>
                <a:latin typeface="+mn-lt"/>
                <a:ea typeface="+mn-ea"/>
                <a:cs typeface="+mn-cs"/>
              </a:rPr>
              <a:t>The purpose of image fusion is to combine information from multiple images of the same scene into a single image that ideally contains all the important features from each of the original images. The resulting fused image will be thus more suitable for human and machine perception or for further image processing tasks. </a:t>
            </a:r>
            <a:r>
              <a:rPr lang="en-US" dirty="0"/>
              <a:t>Image fusion extracts the information from several images of a given scene to obtain a final image which has more information for human visual perception and become more useful for additional vision processing. It also intends to review quality assessment metrics for image fusion algorithms.</a:t>
            </a:r>
          </a:p>
        </p:txBody>
      </p:sp>
      <p:sp>
        <p:nvSpPr>
          <p:cNvPr id="4" name="Slide Number Placeholder 3"/>
          <p:cNvSpPr>
            <a:spLocks noGrp="1"/>
          </p:cNvSpPr>
          <p:nvPr>
            <p:ph type="sldNum" sz="quarter" idx="10"/>
          </p:nvPr>
        </p:nvSpPr>
        <p:spPr/>
        <p:txBody>
          <a:bodyPr/>
          <a:lstStyle/>
          <a:p>
            <a:fld id="{95640827-D2F2-41DD-AD44-52B1188BB2B6}"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32500" lnSpcReduction="20000"/>
          </a:bodyPr>
          <a:lstStyle/>
          <a:p>
            <a:r>
              <a:rPr lang="en-US" b="0" i="0" dirty="0">
                <a:solidFill>
                  <a:srgbClr val="292929"/>
                </a:solidFill>
                <a:effectLst/>
                <a:latin typeface="charter"/>
              </a:rPr>
              <a:t>Firstly, what is white balancing (WB)? It is a color correcting process of removing unrealistic color casts, so that objects which appear white in person are correctly rendered white in your desired image.</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dirty="0"/>
              <a:t>the White Patch approach is typical of the Color Constancy </a:t>
            </a:r>
            <a:r>
              <a:rPr lang="en-US" dirty="0" err="1"/>
              <a:t>adaptation,</a:t>
            </a:r>
            <a:r>
              <a:rPr lang="en-US" sz="1200" kern="1200" baseline="0" dirty="0" err="1">
                <a:solidFill>
                  <a:schemeClr val="tx1"/>
                </a:solidFill>
                <a:latin typeface="+mn-lt"/>
                <a:ea typeface="+mn-ea"/>
                <a:cs typeface="+mn-cs"/>
              </a:rPr>
              <a:t>searching</a:t>
            </a:r>
            <a:r>
              <a:rPr lang="en-US" sz="1200" kern="1200" baseline="0" dirty="0">
                <a:solidFill>
                  <a:schemeClr val="tx1"/>
                </a:solidFill>
                <a:latin typeface="+mn-lt"/>
                <a:ea typeface="+mn-ea"/>
                <a:cs typeface="+mn-cs"/>
              </a:rPr>
              <a:t> for the lightest patch to use as a white reference similar to how the human visual system does</a:t>
            </a:r>
          </a:p>
          <a:p>
            <a:endParaRPr lang="en-US" sz="1200" kern="1200" baseline="0" dirty="0">
              <a:solidFill>
                <a:schemeClr val="tx1"/>
              </a:solidFill>
              <a:latin typeface="+mn-lt"/>
              <a:ea typeface="+mn-ea"/>
              <a:cs typeface="+mn-cs"/>
            </a:endParaRPr>
          </a:p>
          <a:p>
            <a:r>
              <a:rPr lang="en-US" b="0" i="0" dirty="0">
                <a:solidFill>
                  <a:srgbClr val="656565"/>
                </a:solidFill>
                <a:effectLst/>
                <a:latin typeface="lato" panose="020F0502020204030203" pitchFamily="34" charset="0"/>
              </a:rPr>
              <a:t>The principle of this algorithm is: Perfect reflection theory hypothesis The brightest point in the image is the white point, and the white point is used as a reference to perform automatic white balance on the image. The brightest point is defined as the maximum value of R+G+B.</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b="1" dirty="0"/>
              <a:t>Formulating and solving a class of optimization problems for high-performance gray world automatic white balance</a:t>
            </a:r>
            <a:endParaRPr lang="en-US" sz="1200" b="1" kern="1200" baseline="0" dirty="0">
              <a:solidFill>
                <a:schemeClr val="tx1"/>
              </a:solidFill>
              <a:latin typeface="+mn-lt"/>
              <a:ea typeface="+mn-ea"/>
              <a:cs typeface="+mn-cs"/>
            </a:endParaRPr>
          </a:p>
          <a:p>
            <a:r>
              <a:rPr lang="en-US" dirty="0"/>
              <a:t>.Perfect reflector method is based on the fact that if the surface of an object is shiny enough, it reflects the actual color of the light source, independently of the color of the surface. Therefore, the R, G, and B components of the brightest or most reflective spot in an image can be used to scale the RGB values of the other image area.</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white-patch algorithm, which is at the heart of many of the various </a:t>
            </a:r>
            <a:r>
              <a:rPr lang="en-US" sz="1200" kern="1200" baseline="0" dirty="0" err="1">
                <a:solidFill>
                  <a:schemeClr val="tx1"/>
                </a:solidFill>
                <a:latin typeface="+mn-lt"/>
                <a:ea typeface="+mn-ea"/>
                <a:cs typeface="+mn-cs"/>
              </a:rPr>
              <a:t>retinex</a:t>
            </a:r>
            <a:r>
              <a:rPr lang="en-US" sz="1200" kern="1200" baseline="0" dirty="0">
                <a:solidFill>
                  <a:schemeClr val="tx1"/>
                </a:solidFill>
                <a:latin typeface="+mn-lt"/>
                <a:ea typeface="+mn-ea"/>
                <a:cs typeface="+mn-cs"/>
              </a:rPr>
              <a:t>[8] algorithms, presumes that in</a:t>
            </a:r>
          </a:p>
          <a:p>
            <a:r>
              <a:rPr lang="en-US" sz="1200" kern="1200" baseline="0" dirty="0">
                <a:solidFill>
                  <a:schemeClr val="tx1"/>
                </a:solidFill>
                <a:latin typeface="+mn-lt"/>
                <a:ea typeface="+mn-ea"/>
                <a:cs typeface="+mn-cs"/>
              </a:rPr>
              <a:t>every image there will be some surface or surfaces such that there will be a point or points of maximal reflectance for</a:t>
            </a:r>
          </a:p>
          <a:p>
            <a:r>
              <a:rPr lang="en-US" sz="1200" kern="1200" baseline="0" dirty="0">
                <a:solidFill>
                  <a:schemeClr val="tx1"/>
                </a:solidFill>
                <a:latin typeface="+mn-lt"/>
                <a:ea typeface="+mn-ea"/>
                <a:cs typeface="+mn-cs"/>
              </a:rPr>
              <a:t>each of the R, G, and B bands</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https://webdev-id.com/wdi-wiki/web-design/color-balance</a:t>
            </a:r>
          </a:p>
          <a:p>
            <a:r>
              <a:rPr lang="en-ID" b="0" i="0" dirty="0" err="1">
                <a:solidFill>
                  <a:srgbClr val="000000"/>
                </a:solidFill>
                <a:effectLst/>
                <a:latin typeface="Arial" panose="020B0604020202020204" pitchFamily="34" charset="0"/>
              </a:rPr>
              <a:t>Sedangkan</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dalam</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fotografi</a:t>
            </a:r>
            <a:r>
              <a:rPr lang="en-ID" b="0" i="0" dirty="0">
                <a:solidFill>
                  <a:srgbClr val="000000"/>
                </a:solidFill>
                <a:effectLst/>
                <a:latin typeface="Arial" panose="020B0604020202020204" pitchFamily="34" charset="0"/>
              </a:rPr>
              <a:t>, dan </a:t>
            </a:r>
            <a:r>
              <a:rPr lang="en-ID" b="0" i="0" dirty="0" err="1">
                <a:solidFill>
                  <a:srgbClr val="000000"/>
                </a:solidFill>
                <a:effectLst/>
                <a:latin typeface="Arial" panose="020B0604020202020204" pitchFamily="34" charset="0"/>
              </a:rPr>
              <a:t>pemrosesan</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gambar</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color</a:t>
            </a:r>
            <a:r>
              <a:rPr lang="en-ID" b="0" i="0" dirty="0">
                <a:solidFill>
                  <a:srgbClr val="000000"/>
                </a:solidFill>
                <a:effectLst/>
                <a:latin typeface="Arial" panose="020B0604020202020204" pitchFamily="34" charset="0"/>
              </a:rPr>
              <a:t> balance </a:t>
            </a:r>
            <a:r>
              <a:rPr lang="en-ID" b="0" i="0" dirty="0" err="1">
                <a:solidFill>
                  <a:srgbClr val="000000"/>
                </a:solidFill>
                <a:effectLst/>
                <a:latin typeface="Arial" panose="020B0604020202020204" pitchFamily="34" charset="0"/>
              </a:rPr>
              <a:t>adalah</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penyesuaian</a:t>
            </a:r>
            <a:r>
              <a:rPr lang="en-ID" b="0" i="0" dirty="0">
                <a:solidFill>
                  <a:srgbClr val="000000"/>
                </a:solidFill>
                <a:effectLst/>
                <a:latin typeface="Arial" panose="020B0604020202020204" pitchFamily="34" charset="0"/>
              </a:rPr>
              <a:t> global </a:t>
            </a:r>
            <a:r>
              <a:rPr lang="en-ID" b="0" i="0" dirty="0" err="1">
                <a:solidFill>
                  <a:srgbClr val="000000"/>
                </a:solidFill>
                <a:effectLst/>
                <a:latin typeface="Arial" panose="020B0604020202020204" pitchFamily="34" charset="0"/>
              </a:rPr>
              <a:t>intensitas</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warna</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tertentu</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menjadi</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warna</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netral</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Color</a:t>
            </a:r>
            <a:r>
              <a:rPr lang="en-ID" b="0" i="0" dirty="0">
                <a:solidFill>
                  <a:srgbClr val="000000"/>
                </a:solidFill>
                <a:effectLst/>
                <a:latin typeface="Arial" panose="020B0604020202020204" pitchFamily="34" charset="0"/>
              </a:rPr>
              <a:t> balance </a:t>
            </a:r>
            <a:r>
              <a:rPr lang="en-ID" b="0" i="0" dirty="0" err="1">
                <a:solidFill>
                  <a:srgbClr val="000000"/>
                </a:solidFill>
                <a:effectLst/>
                <a:latin typeface="Arial" panose="020B0604020202020204" pitchFamily="34" charset="0"/>
              </a:rPr>
              <a:t>nantinya</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akan</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mengubah</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seluruh</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campuran</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warna</a:t>
            </a:r>
            <a:r>
              <a:rPr lang="en-ID" b="0" i="0" dirty="0">
                <a:solidFill>
                  <a:srgbClr val="000000"/>
                </a:solidFill>
                <a:effectLst/>
                <a:latin typeface="Arial" panose="020B0604020202020204" pitchFamily="34" charset="0"/>
              </a:rPr>
              <a:t> pada </a:t>
            </a:r>
            <a:r>
              <a:rPr lang="en-ID" b="0" i="0" dirty="0" err="1">
                <a:solidFill>
                  <a:srgbClr val="000000"/>
                </a:solidFill>
                <a:effectLst/>
                <a:latin typeface="Arial" panose="020B0604020202020204" pitchFamily="34" charset="0"/>
              </a:rPr>
              <a:t>sebuah</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gambar</a:t>
            </a:r>
            <a:r>
              <a:rPr lang="en-ID" b="0" i="0" dirty="0">
                <a:solidFill>
                  <a:srgbClr val="000000"/>
                </a:solidFill>
                <a:effectLst/>
                <a:latin typeface="Arial" panose="020B0604020202020204" pitchFamily="34" charset="0"/>
              </a:rPr>
              <a:t> dan </a:t>
            </a:r>
            <a:r>
              <a:rPr lang="en-ID" b="0" i="0" dirty="0" err="1">
                <a:solidFill>
                  <a:srgbClr val="000000"/>
                </a:solidFill>
                <a:effectLst/>
                <a:latin typeface="Arial" panose="020B0604020202020204" pitchFamily="34" charset="0"/>
              </a:rPr>
              <a:t>digunakan</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untuk</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pengoreksian</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warna</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Meski</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begitu</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versi</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umum</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dari</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color</a:t>
            </a:r>
            <a:r>
              <a:rPr lang="en-ID" b="0" i="0" dirty="0">
                <a:solidFill>
                  <a:srgbClr val="000000"/>
                </a:solidFill>
                <a:effectLst/>
                <a:latin typeface="Arial" panose="020B0604020202020204" pitchFamily="34" charset="0"/>
              </a:rPr>
              <a:t> balance </a:t>
            </a:r>
            <a:r>
              <a:rPr lang="en-ID" b="0" i="0" dirty="0" err="1">
                <a:solidFill>
                  <a:srgbClr val="000000"/>
                </a:solidFill>
                <a:effectLst/>
                <a:latin typeface="Arial" panose="020B0604020202020204" pitchFamily="34" charset="0"/>
              </a:rPr>
              <a:t>sering</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digunakan</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untuk</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mengoreksi</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warna</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selain</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netral</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atau</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sengaja</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mengubahnya</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untuk</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sekedar</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mendapatkan</a:t>
            </a:r>
            <a:r>
              <a:rPr lang="en-ID" b="0" i="0" dirty="0">
                <a:solidFill>
                  <a:srgbClr val="000000"/>
                </a:solidFill>
                <a:effectLst/>
                <a:latin typeface="Arial" panose="020B0604020202020204" pitchFamily="34" charset="0"/>
              </a:rPr>
              <a:t> </a:t>
            </a:r>
            <a:r>
              <a:rPr lang="en-ID" b="0" i="0" dirty="0" err="1">
                <a:solidFill>
                  <a:srgbClr val="000000"/>
                </a:solidFill>
                <a:effectLst/>
                <a:latin typeface="Arial" panose="020B0604020202020204" pitchFamily="34" charset="0"/>
              </a:rPr>
              <a:t>efek</a:t>
            </a:r>
            <a:r>
              <a:rPr lang="en-ID" b="0" i="0" dirty="0">
                <a:solidFill>
                  <a:srgbClr val="000000"/>
                </a:solidFill>
                <a:effectLst/>
                <a:latin typeface="Arial" panose="020B0604020202020204" pitchFamily="34" charset="0"/>
              </a:rPr>
              <a:t>.</a:t>
            </a:r>
          </a:p>
          <a:p>
            <a:endParaRPr lang="en-ID" sz="1200" b="0" i="0" kern="1200" baseline="0" dirty="0">
              <a:solidFill>
                <a:srgbClr val="000000"/>
              </a:solidFill>
              <a:effectLst/>
              <a:latin typeface="Arial" panose="020B0604020202020204" pitchFamily="34" charset="0"/>
              <a:ea typeface="+mn-ea"/>
              <a:cs typeface="+mn-cs"/>
            </a:endParaRPr>
          </a:p>
          <a:p>
            <a:pPr algn="l"/>
            <a:r>
              <a:rPr lang="en-US" sz="1800" b="0" i="0" u="none" strike="noStrike" baseline="0" dirty="0">
                <a:latin typeface="CMR10"/>
              </a:rPr>
              <a:t>While human visual system is equipped with good color constancy in most situations, </a:t>
            </a:r>
            <a:endParaRPr lang="en-US" sz="1800" b="0" i="0" u="none" strike="noStrike" baseline="0" dirty="0">
              <a:latin typeface="CMSS8"/>
            </a:endParaRPr>
          </a:p>
          <a:p>
            <a:pPr algn="l"/>
            <a:r>
              <a:rPr lang="en-US" sz="1800" b="0" i="0" u="none" strike="noStrike" baseline="0" dirty="0">
                <a:latin typeface="CMR10"/>
              </a:rPr>
              <a:t>the digital camera has to rely on color balancing algorithm to discount the illumination </a:t>
            </a:r>
            <a:endParaRPr lang="en-US" sz="1800" b="0" i="0" u="none" strike="noStrike" baseline="0" dirty="0">
              <a:latin typeface="CMSS8"/>
            </a:endParaRPr>
          </a:p>
          <a:p>
            <a:pPr algn="l"/>
            <a:r>
              <a:rPr lang="en-US" sz="1800" b="0" i="0" u="none" strike="noStrike" baseline="0" dirty="0">
                <a:latin typeface="CMR10"/>
              </a:rPr>
              <a:t>effect and extract the invariable object color.</a:t>
            </a:r>
            <a:endParaRPr lang="en-ID" sz="1200" b="0" i="0" kern="1200" baseline="0" dirty="0">
              <a:solidFill>
                <a:srgbClr val="000000"/>
              </a:solidFill>
              <a:effectLst/>
              <a:latin typeface="Arial" panose="020B0604020202020204" pitchFamily="34" charset="0"/>
              <a:ea typeface="+mn-ea"/>
              <a:cs typeface="+mn-cs"/>
            </a:endParaRPr>
          </a:p>
          <a:p>
            <a:pPr algn="l"/>
            <a:r>
              <a:rPr lang="en-US" sz="1800" b="0" i="0" u="none" strike="noStrike" baseline="0" dirty="0">
                <a:latin typeface="CMR10"/>
              </a:rPr>
              <a:t>white balance" means giving the image pleasant appearance by discounting the </a:t>
            </a:r>
            <a:endParaRPr lang="en-US" sz="1800" b="0" i="0" u="none" strike="noStrike" baseline="0" dirty="0">
              <a:latin typeface="CMSS8"/>
            </a:endParaRPr>
          </a:p>
          <a:p>
            <a:pPr algn="l"/>
            <a:r>
              <a:rPr lang="en-US" sz="1800" b="0" i="0" u="none" strike="noStrike" baseline="0" dirty="0">
                <a:latin typeface="CMR10"/>
              </a:rPr>
              <a:t>effect of illumination that is consistent with some aesthetic norm</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pPr algn="l"/>
            <a:r>
              <a:rPr lang="en-US" sz="1800" b="0" i="0" u="none" strike="noStrike" baseline="0" dirty="0">
                <a:latin typeface="CMR10"/>
              </a:rPr>
              <a:t>Color constancy refers to the ability of the visual system to perceive stable object color,</a:t>
            </a:r>
            <a:endParaRPr lang="en-US" sz="1800" b="0" i="0" u="none" strike="noStrike" baseline="0" dirty="0">
              <a:latin typeface="CMSS8"/>
            </a:endParaRPr>
          </a:p>
          <a:p>
            <a:pPr algn="l"/>
            <a:r>
              <a:rPr lang="en-US" sz="1800" b="0" i="0" u="none" strike="noStrike" baseline="0" dirty="0">
                <a:latin typeface="CMR10"/>
              </a:rPr>
              <a:t>despite spatial and temporal changes in the illumination.</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b="0" i="0" dirty="0">
                <a:solidFill>
                  <a:srgbClr val="645D5F"/>
                </a:solidFill>
                <a:effectLst/>
                <a:latin typeface="Arial" panose="020B0604020202020204" pitchFamily="34" charset="0"/>
              </a:rPr>
              <a:t>Color constancy refers to our ability to perceive colors as relatively constant over varying illuminations (i.e. light sources). For example, a red apple will still look red on a sunny day or cloudy day – or in a grocery store or a home.  </a:t>
            </a:r>
          </a:p>
          <a:p>
            <a:r>
              <a:rPr lang="en-US" b="0" i="0" dirty="0">
                <a:solidFill>
                  <a:srgbClr val="645D5F"/>
                </a:solidFill>
                <a:effectLst/>
                <a:latin typeface="Arial" panose="020B0604020202020204" pitchFamily="34" charset="0"/>
              </a:rPr>
              <a:t>White patch </a:t>
            </a:r>
            <a:r>
              <a:rPr lang="en-US" b="0" i="0" dirty="0" err="1">
                <a:solidFill>
                  <a:srgbClr val="645D5F"/>
                </a:solidFill>
                <a:effectLst/>
                <a:latin typeface="Arial" panose="020B0604020202020204" pitchFamily="34" charset="0"/>
              </a:rPr>
              <a:t>adalah</a:t>
            </a:r>
            <a:r>
              <a:rPr lang="en-US" b="0" i="0" dirty="0">
                <a:solidFill>
                  <a:srgbClr val="645D5F"/>
                </a:solidFill>
                <a:effectLst/>
                <a:latin typeface="Arial" panose="020B0604020202020204" pitchFamily="34" charset="0"/>
              </a:rPr>
              <a:t>  salah </a:t>
            </a:r>
            <a:r>
              <a:rPr lang="en-US" b="0" i="0" dirty="0" err="1">
                <a:solidFill>
                  <a:srgbClr val="645D5F"/>
                </a:solidFill>
                <a:effectLst/>
                <a:latin typeface="Arial" panose="020B0604020202020204" pitchFamily="34" charset="0"/>
              </a:rPr>
              <a:t>satu</a:t>
            </a:r>
            <a:r>
              <a:rPr lang="en-US" b="0" i="0" dirty="0">
                <a:solidFill>
                  <a:srgbClr val="645D5F"/>
                </a:solidFill>
                <a:effectLst/>
                <a:latin typeface="Arial" panose="020B0604020202020204" pitchFamily="34" charset="0"/>
              </a:rPr>
              <a:t> </a:t>
            </a:r>
            <a:r>
              <a:rPr lang="en-US" b="0" i="0" dirty="0" err="1">
                <a:solidFill>
                  <a:srgbClr val="645D5F"/>
                </a:solidFill>
                <a:effectLst/>
                <a:latin typeface="Arial" panose="020B0604020202020204" pitchFamily="34" charset="0"/>
              </a:rPr>
              <a:t>algoritma</a:t>
            </a:r>
            <a:r>
              <a:rPr lang="en-US" b="0" i="0" dirty="0">
                <a:solidFill>
                  <a:srgbClr val="645D5F"/>
                </a:solidFill>
                <a:effectLst/>
                <a:latin typeface="Arial" panose="020B0604020202020204" pitchFamily="34" charset="0"/>
              </a:rPr>
              <a:t> </a:t>
            </a:r>
            <a:r>
              <a:rPr lang="en-US" b="0" i="0" dirty="0" err="1">
                <a:solidFill>
                  <a:srgbClr val="645D5F"/>
                </a:solidFill>
                <a:effectLst/>
                <a:latin typeface="Arial" panose="020B0604020202020204" pitchFamily="34" charset="0"/>
              </a:rPr>
              <a:t>dari</a:t>
            </a:r>
            <a:r>
              <a:rPr lang="en-US" b="0" i="0" dirty="0">
                <a:solidFill>
                  <a:srgbClr val="645D5F"/>
                </a:solidFill>
                <a:effectLst/>
                <a:latin typeface="Arial" panose="020B0604020202020204" pitchFamily="34" charset="0"/>
              </a:rPr>
              <a:t> color constancy</a:t>
            </a:r>
          </a:p>
          <a:p>
            <a:r>
              <a:rPr lang="en-ID" b="0" i="1" dirty="0" err="1">
                <a:solidFill>
                  <a:srgbClr val="494949"/>
                </a:solidFill>
                <a:effectLst/>
                <a:latin typeface="system-ui"/>
              </a:rPr>
              <a:t>Color</a:t>
            </a:r>
            <a:r>
              <a:rPr lang="en-ID" b="0" i="1" dirty="0">
                <a:solidFill>
                  <a:srgbClr val="494949"/>
                </a:solidFill>
                <a:effectLst/>
                <a:latin typeface="system-ui"/>
              </a:rPr>
              <a:t> constancy </a:t>
            </a:r>
            <a:r>
              <a:rPr lang="en-ID" b="0" i="0" dirty="0" err="1">
                <a:solidFill>
                  <a:srgbClr val="494949"/>
                </a:solidFill>
                <a:effectLst/>
                <a:latin typeface="system-ui"/>
              </a:rPr>
              <a:t>atau</a:t>
            </a:r>
            <a:r>
              <a:rPr lang="en-ID" b="0" i="0" dirty="0">
                <a:solidFill>
                  <a:srgbClr val="494949"/>
                </a:solidFill>
                <a:effectLst/>
                <a:latin typeface="system-ui"/>
              </a:rPr>
              <a:t> </a:t>
            </a:r>
            <a:r>
              <a:rPr lang="en-ID" b="0" i="0" dirty="0" err="1">
                <a:solidFill>
                  <a:srgbClr val="494949"/>
                </a:solidFill>
                <a:effectLst/>
                <a:latin typeface="system-ui"/>
              </a:rPr>
              <a:t>ketetapan</a:t>
            </a:r>
            <a:r>
              <a:rPr lang="en-ID" b="0" i="0" dirty="0">
                <a:solidFill>
                  <a:srgbClr val="494949"/>
                </a:solidFill>
                <a:effectLst/>
                <a:latin typeface="system-ui"/>
              </a:rPr>
              <a:t> </a:t>
            </a:r>
            <a:r>
              <a:rPr lang="en-ID" b="0" i="0" dirty="0" err="1">
                <a:solidFill>
                  <a:srgbClr val="494949"/>
                </a:solidFill>
                <a:effectLst/>
                <a:latin typeface="system-ui"/>
              </a:rPr>
              <a:t>warna</a:t>
            </a:r>
            <a:r>
              <a:rPr lang="en-ID" b="0" i="0" dirty="0">
                <a:solidFill>
                  <a:srgbClr val="494949"/>
                </a:solidFill>
                <a:effectLst/>
                <a:latin typeface="system-ui"/>
              </a:rPr>
              <a:t> </a:t>
            </a:r>
            <a:r>
              <a:rPr lang="en-ID" b="0" i="0" dirty="0" err="1">
                <a:solidFill>
                  <a:srgbClr val="494949"/>
                </a:solidFill>
                <a:effectLst/>
                <a:latin typeface="system-ui"/>
              </a:rPr>
              <a:t>adalah</a:t>
            </a:r>
            <a:r>
              <a:rPr lang="en-ID" b="0" i="0" dirty="0">
                <a:solidFill>
                  <a:srgbClr val="494949"/>
                </a:solidFill>
                <a:effectLst/>
                <a:latin typeface="system-ui"/>
              </a:rPr>
              <a:t> salah </a:t>
            </a:r>
            <a:r>
              <a:rPr lang="en-ID" b="0" i="0" dirty="0" err="1">
                <a:solidFill>
                  <a:srgbClr val="494949"/>
                </a:solidFill>
                <a:effectLst/>
                <a:latin typeface="system-ui"/>
              </a:rPr>
              <a:t>satu</a:t>
            </a:r>
            <a:r>
              <a:rPr lang="en-ID" b="0" i="0" dirty="0">
                <a:solidFill>
                  <a:srgbClr val="494949"/>
                </a:solidFill>
                <a:effectLst/>
                <a:latin typeface="system-ui"/>
              </a:rPr>
              <a:t> </a:t>
            </a:r>
            <a:r>
              <a:rPr lang="en-ID" b="0" i="0" dirty="0" err="1">
                <a:solidFill>
                  <a:srgbClr val="494949"/>
                </a:solidFill>
                <a:effectLst/>
                <a:latin typeface="system-ui"/>
              </a:rPr>
              <a:t>keistimewaan</a:t>
            </a:r>
            <a:r>
              <a:rPr lang="en-ID" b="0" i="0" dirty="0">
                <a:solidFill>
                  <a:srgbClr val="494949"/>
                </a:solidFill>
                <a:effectLst/>
                <a:latin typeface="system-ui"/>
              </a:rPr>
              <a:t> </a:t>
            </a:r>
            <a:r>
              <a:rPr lang="en-ID" b="0" i="0" dirty="0" err="1">
                <a:solidFill>
                  <a:srgbClr val="494949"/>
                </a:solidFill>
                <a:effectLst/>
                <a:latin typeface="system-ui"/>
              </a:rPr>
              <a:t>dari</a:t>
            </a:r>
            <a:r>
              <a:rPr lang="en-ID" b="0" i="0" dirty="0">
                <a:solidFill>
                  <a:srgbClr val="494949"/>
                </a:solidFill>
                <a:effectLst/>
                <a:latin typeface="system-ui"/>
              </a:rPr>
              <a:t> </a:t>
            </a:r>
            <a:r>
              <a:rPr lang="en-ID" b="0" i="0" dirty="0" err="1">
                <a:solidFill>
                  <a:srgbClr val="494949"/>
                </a:solidFill>
                <a:effectLst/>
                <a:latin typeface="system-ui"/>
              </a:rPr>
              <a:t>sistem</a:t>
            </a:r>
            <a:r>
              <a:rPr lang="en-ID" b="0" i="0" dirty="0">
                <a:solidFill>
                  <a:srgbClr val="494949"/>
                </a:solidFill>
                <a:effectLst/>
                <a:latin typeface="system-ui"/>
              </a:rPr>
              <a:t> </a:t>
            </a:r>
            <a:r>
              <a:rPr lang="en-ID" b="0" i="0" dirty="0" err="1">
                <a:solidFill>
                  <a:srgbClr val="494949"/>
                </a:solidFill>
                <a:effectLst/>
                <a:latin typeface="system-ui"/>
              </a:rPr>
              <a:t>penglihatan</a:t>
            </a:r>
            <a:r>
              <a:rPr lang="en-ID" b="0" i="0" dirty="0">
                <a:solidFill>
                  <a:srgbClr val="494949"/>
                </a:solidFill>
                <a:effectLst/>
                <a:latin typeface="system-ui"/>
              </a:rPr>
              <a:t> </a:t>
            </a:r>
            <a:r>
              <a:rPr lang="en-ID" b="0" i="0" dirty="0" err="1">
                <a:solidFill>
                  <a:srgbClr val="494949"/>
                </a:solidFill>
                <a:effectLst/>
                <a:latin typeface="system-ui"/>
              </a:rPr>
              <a:t>manusia</a:t>
            </a:r>
            <a:r>
              <a:rPr lang="en-ID" b="0" i="0" dirty="0">
                <a:solidFill>
                  <a:srgbClr val="494949"/>
                </a:solidFill>
                <a:effectLst/>
                <a:latin typeface="system-ui"/>
              </a:rPr>
              <a:t>, yang </a:t>
            </a:r>
            <a:r>
              <a:rPr lang="en-ID" b="0" i="0" dirty="0" err="1">
                <a:solidFill>
                  <a:srgbClr val="494949"/>
                </a:solidFill>
                <a:effectLst/>
                <a:latin typeface="system-ui"/>
              </a:rPr>
              <a:t>mengusahakan</a:t>
            </a:r>
            <a:r>
              <a:rPr lang="en-ID" b="0" i="0" dirty="0">
                <a:solidFill>
                  <a:srgbClr val="494949"/>
                </a:solidFill>
                <a:effectLst/>
                <a:latin typeface="system-ui"/>
              </a:rPr>
              <a:t> agar </a:t>
            </a:r>
            <a:r>
              <a:rPr lang="en-ID" b="0" i="0" dirty="0" err="1">
                <a:solidFill>
                  <a:srgbClr val="494949"/>
                </a:solidFill>
                <a:effectLst/>
                <a:latin typeface="system-ui"/>
              </a:rPr>
              <a:t>warna</a:t>
            </a:r>
            <a:r>
              <a:rPr lang="en-ID" b="0" i="0" dirty="0">
                <a:solidFill>
                  <a:srgbClr val="494949"/>
                </a:solidFill>
                <a:effectLst/>
                <a:latin typeface="system-ui"/>
              </a:rPr>
              <a:t> yang </a:t>
            </a:r>
            <a:r>
              <a:rPr lang="en-ID" b="0" i="0" dirty="0" err="1">
                <a:solidFill>
                  <a:srgbClr val="494949"/>
                </a:solidFill>
                <a:effectLst/>
                <a:latin typeface="system-ui"/>
              </a:rPr>
              <a:t>diterima</a:t>
            </a:r>
            <a:r>
              <a:rPr lang="en-ID" b="0" i="0" dirty="0">
                <a:solidFill>
                  <a:srgbClr val="494949"/>
                </a:solidFill>
                <a:effectLst/>
                <a:latin typeface="system-ui"/>
              </a:rPr>
              <a:t> </a:t>
            </a:r>
            <a:r>
              <a:rPr lang="en-ID" b="0" i="0" dirty="0" err="1">
                <a:solidFill>
                  <a:srgbClr val="494949"/>
                </a:solidFill>
                <a:effectLst/>
                <a:latin typeface="system-ui"/>
              </a:rPr>
              <a:t>dari</a:t>
            </a:r>
            <a:r>
              <a:rPr lang="en-ID" b="0" i="0" dirty="0">
                <a:solidFill>
                  <a:srgbClr val="494949"/>
                </a:solidFill>
                <a:effectLst/>
                <a:latin typeface="system-ui"/>
              </a:rPr>
              <a:t> </a:t>
            </a:r>
            <a:r>
              <a:rPr lang="en-ID" b="0" i="0" dirty="0" err="1">
                <a:solidFill>
                  <a:srgbClr val="494949"/>
                </a:solidFill>
                <a:effectLst/>
                <a:latin typeface="system-ui"/>
              </a:rPr>
              <a:t>suatu</a:t>
            </a:r>
            <a:r>
              <a:rPr lang="en-ID" b="0" i="0" dirty="0">
                <a:solidFill>
                  <a:srgbClr val="494949"/>
                </a:solidFill>
                <a:effectLst/>
                <a:latin typeface="system-ui"/>
              </a:rPr>
              <a:t> </a:t>
            </a:r>
            <a:r>
              <a:rPr lang="en-ID" b="0" i="0" dirty="0" err="1">
                <a:solidFill>
                  <a:srgbClr val="494949"/>
                </a:solidFill>
                <a:effectLst/>
                <a:latin typeface="system-ui"/>
              </a:rPr>
              <a:t>benda</a:t>
            </a:r>
            <a:r>
              <a:rPr lang="en-ID" b="0" i="0" dirty="0">
                <a:solidFill>
                  <a:srgbClr val="494949"/>
                </a:solidFill>
                <a:effectLst/>
                <a:latin typeface="system-ui"/>
              </a:rPr>
              <a:t> </a:t>
            </a:r>
            <a:r>
              <a:rPr lang="en-ID" b="0" i="0" dirty="0" err="1">
                <a:solidFill>
                  <a:srgbClr val="494949"/>
                </a:solidFill>
                <a:effectLst/>
                <a:latin typeface="system-ui"/>
              </a:rPr>
              <a:t>terlihat</a:t>
            </a:r>
            <a:r>
              <a:rPr lang="en-ID" b="0" i="0" dirty="0">
                <a:solidFill>
                  <a:srgbClr val="494949"/>
                </a:solidFill>
                <a:effectLst/>
                <a:latin typeface="system-ui"/>
              </a:rPr>
              <a:t> </a:t>
            </a:r>
            <a:r>
              <a:rPr lang="en-ID" b="0" i="0" dirty="0" err="1">
                <a:solidFill>
                  <a:srgbClr val="494949"/>
                </a:solidFill>
                <a:effectLst/>
                <a:latin typeface="system-ui"/>
              </a:rPr>
              <a:t>sama</a:t>
            </a:r>
            <a:r>
              <a:rPr lang="en-ID" b="0" i="0" dirty="0">
                <a:solidFill>
                  <a:srgbClr val="494949"/>
                </a:solidFill>
                <a:effectLst/>
                <a:latin typeface="system-ui"/>
              </a:rPr>
              <a:t> </a:t>
            </a:r>
            <a:r>
              <a:rPr lang="en-ID" b="0" i="0" dirty="0" err="1">
                <a:solidFill>
                  <a:srgbClr val="494949"/>
                </a:solidFill>
                <a:effectLst/>
                <a:latin typeface="system-ui"/>
              </a:rPr>
              <a:t>meskipun</a:t>
            </a:r>
            <a:r>
              <a:rPr lang="en-ID" b="0" i="0" dirty="0">
                <a:solidFill>
                  <a:srgbClr val="494949"/>
                </a:solidFill>
                <a:effectLst/>
                <a:latin typeface="system-ui"/>
              </a:rPr>
              <a:t> </a:t>
            </a:r>
            <a:r>
              <a:rPr lang="en-ID" b="0" i="0" dirty="0" err="1">
                <a:solidFill>
                  <a:srgbClr val="494949"/>
                </a:solidFill>
                <a:effectLst/>
                <a:latin typeface="system-ui"/>
              </a:rPr>
              <a:t>berada</a:t>
            </a:r>
            <a:r>
              <a:rPr lang="en-ID" b="0" i="0" dirty="0">
                <a:solidFill>
                  <a:srgbClr val="494949"/>
                </a:solidFill>
                <a:effectLst/>
                <a:latin typeface="system-ui"/>
              </a:rPr>
              <a:t> pada </a:t>
            </a:r>
            <a:r>
              <a:rPr lang="en-ID" b="0" i="0" dirty="0" err="1">
                <a:solidFill>
                  <a:srgbClr val="494949"/>
                </a:solidFill>
                <a:effectLst/>
                <a:latin typeface="system-ui"/>
              </a:rPr>
              <a:t>kondisi</a:t>
            </a:r>
            <a:r>
              <a:rPr lang="en-ID" b="0" i="0" dirty="0">
                <a:solidFill>
                  <a:srgbClr val="494949"/>
                </a:solidFill>
                <a:effectLst/>
                <a:latin typeface="system-ui"/>
              </a:rPr>
              <a:t> </a:t>
            </a:r>
            <a:r>
              <a:rPr lang="en-ID" b="0" i="0" dirty="0" err="1">
                <a:solidFill>
                  <a:srgbClr val="494949"/>
                </a:solidFill>
                <a:effectLst/>
                <a:latin typeface="system-ui"/>
              </a:rPr>
              <a:t>pencahayaan</a:t>
            </a:r>
            <a:r>
              <a:rPr lang="en-ID" b="0" i="0" dirty="0">
                <a:solidFill>
                  <a:srgbClr val="494949"/>
                </a:solidFill>
                <a:effectLst/>
                <a:latin typeface="system-ui"/>
              </a:rPr>
              <a:t> yang </a:t>
            </a:r>
            <a:r>
              <a:rPr lang="en-ID" b="0" i="0" dirty="0" err="1">
                <a:solidFill>
                  <a:srgbClr val="494949"/>
                </a:solidFill>
                <a:effectLst/>
                <a:latin typeface="system-ui"/>
              </a:rPr>
              <a:t>berbeda-beda</a:t>
            </a:r>
            <a:r>
              <a:rPr lang="en-ID" b="0" i="0" dirty="0">
                <a:solidFill>
                  <a:srgbClr val="494949"/>
                </a:solidFill>
                <a:effectLst/>
                <a:latin typeface="system-ui"/>
              </a:rPr>
              <a:t>.</a:t>
            </a:r>
            <a:br>
              <a:rPr lang="en-US" dirty="0"/>
            </a:br>
            <a:br>
              <a:rPr lang="en-US" dirty="0"/>
            </a:br>
            <a:r>
              <a:rPr lang="en-US" b="0" i="0" dirty="0">
                <a:solidFill>
                  <a:srgbClr val="645D5F"/>
                </a:solidFill>
                <a:effectLst/>
                <a:latin typeface="Arial" panose="020B0604020202020204" pitchFamily="34" charset="0"/>
              </a:rPr>
              <a:t>However, when we look at the apple, the resultant image on the retina is based not only on its intrinsic red, but also on the spectrum of the light source striking it. By this logic, the apple would shift in color depending on the surrounding illumination. Thankfully, our brain employs the process of color constancy, which “undoes” the surrounding illumination and allows us to perceive objects as a consistent color in different settings.</a:t>
            </a: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D"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Formulating and solving a class of optimization problems for high-performance gray world automatic white balance</a:t>
            </a:r>
            <a:endParaRPr lang="en-ID"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White balance is a common practice in photograph or image processing to compensate for the ambient light, which performs adjustment of the intensities of the colors, i.e., red, green, and blue primary colors, for a given image. The main objective of this adjustment is to render the neutral colors, specifically the white color, in an image correctly so that color casts due to the ambient light are removed. A general extension of white balance is color balance, which ensures that colors other than the white are also reproduced correctly</a:t>
            </a:r>
            <a:endParaRPr lang="en-ID" dirty="0"/>
          </a:p>
          <a:p>
            <a:pPr marL="0" marR="0" indent="0" algn="l" defTabSz="914400" rtl="0" eaLnBrk="1" fontAlgn="auto" latinLnBrk="0" hangingPunct="1">
              <a:lnSpc>
                <a:spcPct val="100000"/>
              </a:lnSpc>
              <a:spcBef>
                <a:spcPts val="0"/>
              </a:spcBef>
              <a:spcAft>
                <a:spcPts val="0"/>
              </a:spcAft>
              <a:buClrTx/>
              <a:buSzTx/>
              <a:buFontTx/>
              <a:buNone/>
              <a:tabLst/>
              <a:defRPr/>
            </a:pPr>
            <a:endParaRPr lang="en-ID"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White balance </a:t>
            </a:r>
            <a:r>
              <a:rPr lang="en-US" sz="1200" b="0" i="0" kern="1200" dirty="0" err="1">
                <a:solidFill>
                  <a:schemeClr val="tx1"/>
                </a:solidFill>
                <a:latin typeface="+mn-lt"/>
                <a:ea typeface="+mn-ea"/>
                <a:cs typeface="+mn-cs"/>
              </a:rPr>
              <a:t>adalah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fungsi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untuk</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membuat</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hal-hal</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berwarna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putih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tampak</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putih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dalam</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fotografi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dengan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memgkompensasi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pengaruh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warna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cahaya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bawah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lingkungan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pengambilan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gambar</a:t>
            </a:r>
            <a:r>
              <a:rPr lang="en-US" sz="1200" b="0" i="0" kern="1200" dirty="0">
                <a:solidFill>
                  <a:schemeClr val="tx1"/>
                </a:solidFill>
                <a:latin typeface="+mn-lt"/>
                <a:ea typeface="+mn-ea"/>
                <a:cs typeface="+mn-cs"/>
              </a:rPr>
              <a:t>.</a:t>
            </a:r>
            <a:br>
              <a:rPr lang="en-US" dirty="0"/>
            </a:br>
            <a:r>
              <a:rPr lang="en-US" sz="1200" b="0" i="0" kern="1200" dirty="0" err="1">
                <a:solidFill>
                  <a:schemeClr val="tx1"/>
                </a:solidFill>
                <a:latin typeface="+mn-lt"/>
                <a:ea typeface="+mn-ea"/>
                <a:cs typeface="+mn-cs"/>
              </a:rPr>
              <a:t>Cahaya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berbeda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memiliki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warna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karakteristik</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berbeda</a:t>
            </a:r>
            <a:r>
              <a:rPr lang="en-US" sz="1200" b="0" i="0" kern="1200" dirty="0">
                <a:solidFill>
                  <a:schemeClr val="tx1"/>
                </a:solidFill>
                <a:latin typeface="+mn-lt"/>
                <a:ea typeface="+mn-ea"/>
                <a:cs typeface="+mn-cs"/>
              </a:rPr>
              <a:t>. </a:t>
            </a:r>
            <a:endParaRPr lang="en-ID" dirty="0"/>
          </a:p>
          <a:p>
            <a:pPr marL="0" marR="0" indent="0" algn="l" defTabSz="914400" rtl="0" eaLnBrk="1" fontAlgn="auto" latinLnBrk="0" hangingPunct="1">
              <a:lnSpc>
                <a:spcPct val="100000"/>
              </a:lnSpc>
              <a:spcBef>
                <a:spcPts val="0"/>
              </a:spcBef>
              <a:spcAft>
                <a:spcPts val="0"/>
              </a:spcAft>
              <a:buClrTx/>
              <a:buSzTx/>
              <a:buFontTx/>
              <a:buNone/>
              <a:tabLst/>
              <a:defRPr/>
            </a:pPr>
            <a:endParaRPr lang="en-ID"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white-patch </a:t>
            </a:r>
            <a:r>
              <a:rPr lang="en-US" dirty="0" err="1"/>
              <a:t>retinex</a:t>
            </a:r>
            <a:r>
              <a:rPr lang="en-US" dirty="0"/>
              <a:t> algorithm compares the RGB of white under the canonical to the maximum found in each of the 3 image bands separately.</a:t>
            </a:r>
            <a:endParaRPr lang="en-US"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This approach is typical of the Color Constancy adaptation where it searches for the lightest patch to use as a white reference similar to how the human visual system does. Note that for white to be observed in the image, each channel in you RGB color space should be at its maximum value.</a:t>
            </a:r>
            <a:endParaRPr lang="en-ID"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White</a:t>
            </a:r>
            <a:r>
              <a:rPr lang="en-US" baseline="0" dirty="0"/>
              <a:t> Patch (Perfect Reflection) </a:t>
            </a:r>
            <a:r>
              <a:rPr lang="en-US" dirty="0"/>
              <a:t>It assumes that for each color channel there is at least one pixel in the image with maximal reflection of the illumination source light for that channel and when these maximal reflections are brought together, they form the color of the illumination source. </a:t>
            </a:r>
            <a:r>
              <a:rPr lang="en-US" sz="1200" b="0" i="0" kern="1200" dirty="0">
                <a:solidFill>
                  <a:schemeClr val="tx1"/>
                </a:solidFill>
                <a:latin typeface="+mn-lt"/>
                <a:ea typeface="+mn-ea"/>
                <a:cs typeface="+mn-cs"/>
              </a:rPr>
              <a:t>This approach is typical of the Color Constancy adaptation where it searches for the lightest patch to use as a white reference similar to how the human visual system does. Note that for white to be observed in the image, each channel in you RGB color space should be at its maximum value.</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宋体" panose="02010600030101010101" pitchFamily="2" charset="-122"/>
                <a:ea typeface="宋体" panose="02010600030101010101" pitchFamily="2" charset="-122"/>
              </a:rPr>
              <a:t>  Principle: Perfect Reflector assumes that the brightest spot on the image is the white point, and uses the white spot as a reference to automatically white balance the image. The brightest spot is defined as the maximum value of R+G+B</a:t>
            </a: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algn="just">
              <a:buNone/>
            </a:pPr>
            <a:r>
              <a:rPr lang="en-US" sz="1200" dirty="0">
                <a:latin typeface="Teko Light" charset="0"/>
                <a:cs typeface="Teko Light" charset="0"/>
              </a:rPr>
              <a:t>The perfect reflection is based on the assumption: assuming that the brightest point on the picture is the white point, this point can perfectly reflect three colors, and automatically white balance the image with this point as a reference.</a:t>
            </a:r>
          </a:p>
          <a:p>
            <a:pPr algn="just">
              <a:buNone/>
            </a:pPr>
            <a:endParaRPr lang="en-US" sz="1200" dirty="0">
              <a:latin typeface="Teko Light" charset="0"/>
              <a:cs typeface="Teko Light"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5640827-D2F2-41DD-AD44-52B1188BB2B6}"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3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CLAHE (Contrast Limited Adaptive Histogram Equalization) is an algorithm for enhancing local contrast in images, and is frequently used in application areas like underwater photography, traffic control, astronomy, and medical imaging.</a:t>
            </a: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Adaptive histogram equalization (AHE) differs from ordinary histogram equalization in the respect that the adaptive method computes several histograms, each corresponding to a distinct section of the image, and uses them to redistribute the lightness values of the image. It is therefore suitable for improving the local contrast and enhancing the definitions of edges in each region of an image.</a:t>
            </a:r>
          </a:p>
          <a:p>
            <a:r>
              <a:rPr lang="en-US" sz="1200" b="0" i="0" kern="1200" dirty="0">
                <a:solidFill>
                  <a:schemeClr val="tx1"/>
                </a:solidFill>
                <a:latin typeface="+mn-lt"/>
                <a:ea typeface="+mn-ea"/>
                <a:cs typeface="+mn-cs"/>
              </a:rPr>
              <a:t>AHE has a tendency to </a:t>
            </a:r>
            <a:r>
              <a:rPr lang="en-US" sz="1200" b="0" i="0" kern="1200" dirty="0" err="1">
                <a:solidFill>
                  <a:schemeClr val="tx1"/>
                </a:solidFill>
                <a:latin typeface="+mn-lt"/>
                <a:ea typeface="+mn-ea"/>
                <a:cs typeface="+mn-cs"/>
              </a:rPr>
              <a:t>overamplify</a:t>
            </a:r>
            <a:r>
              <a:rPr lang="en-US" sz="1200" b="0" i="0" kern="1200" dirty="0">
                <a:solidFill>
                  <a:schemeClr val="tx1"/>
                </a:solidFill>
                <a:latin typeface="+mn-lt"/>
                <a:ea typeface="+mn-ea"/>
                <a:cs typeface="+mn-cs"/>
              </a:rPr>
              <a:t> noise in relatively homogeneous regions of an image. A variant of adaptive histogram equalization called contrast limited adaptive histogram equalization (CLAHE) prevents this by limiting the amplification.</a:t>
            </a:r>
          </a:p>
          <a:p>
            <a:endParaRPr lang="en-ID" sz="1200" b="0" i="0" kern="1200" dirty="0">
              <a:solidFill>
                <a:schemeClr val="tx1"/>
              </a:solidFill>
              <a:latin typeface="+mn-lt"/>
              <a:ea typeface="+mn-ea"/>
              <a:cs typeface="+mn-cs"/>
            </a:endParaRPr>
          </a:p>
          <a:p>
            <a:r>
              <a:rPr lang="en-US" sz="1200" kern="1200" baseline="0" dirty="0">
                <a:solidFill>
                  <a:schemeClr val="tx1"/>
                </a:solidFill>
                <a:latin typeface="+mn-lt"/>
                <a:ea typeface="+mn-ea"/>
                <a:cs typeface="+mn-cs"/>
              </a:rPr>
              <a:t>The procedure used by CLAHE</a:t>
            </a:r>
          </a:p>
          <a:p>
            <a:r>
              <a:rPr lang="en-US" sz="1200" kern="1200" baseline="0" dirty="0">
                <a:solidFill>
                  <a:schemeClr val="tx1"/>
                </a:solidFill>
                <a:latin typeface="+mn-lt"/>
                <a:ea typeface="+mn-ea"/>
                <a:cs typeface="+mn-cs"/>
              </a:rPr>
              <a:t>algorithm involves partitioning of a given grayscale image into</a:t>
            </a:r>
          </a:p>
          <a:p>
            <a:r>
              <a:rPr lang="en-US" sz="1200" kern="1200" baseline="0" dirty="0">
                <a:solidFill>
                  <a:schemeClr val="tx1"/>
                </a:solidFill>
                <a:latin typeface="+mn-lt"/>
                <a:ea typeface="+mn-ea"/>
                <a:cs typeface="+mn-cs"/>
              </a:rPr>
              <a:t>contextual regions and then equalizes the histogram of each</a:t>
            </a:r>
          </a:p>
          <a:p>
            <a:r>
              <a:rPr lang="en-US" sz="1200" kern="1200" baseline="0" dirty="0">
                <a:solidFill>
                  <a:schemeClr val="tx1"/>
                </a:solidFill>
                <a:latin typeface="+mn-lt"/>
                <a:ea typeface="+mn-ea"/>
                <a:cs typeface="+mn-cs"/>
              </a:rPr>
              <a:t>region. The CLAHE applies contrast limiting technique to each</a:t>
            </a:r>
          </a:p>
          <a:p>
            <a:r>
              <a:rPr lang="en-US" sz="1200" kern="1200" baseline="0" dirty="0">
                <a:solidFill>
                  <a:schemeClr val="tx1"/>
                </a:solidFill>
                <a:latin typeface="+mn-lt"/>
                <a:ea typeface="+mn-ea"/>
                <a:cs typeface="+mn-cs"/>
              </a:rPr>
              <a:t>neighborhood grid point within a particular region from which a</a:t>
            </a:r>
          </a:p>
          <a:p>
            <a:r>
              <a:rPr lang="en-US" sz="1200" kern="1200" baseline="0" dirty="0">
                <a:solidFill>
                  <a:schemeClr val="tx1"/>
                </a:solidFill>
                <a:latin typeface="+mn-lt"/>
                <a:ea typeface="+mn-ea"/>
                <a:cs typeface="+mn-cs"/>
              </a:rPr>
              <a:t>transformation is derived. Noise amplification is reduced by</a:t>
            </a:r>
          </a:p>
          <a:p>
            <a:r>
              <a:rPr lang="en-US" sz="1200" kern="1200" baseline="0" dirty="0">
                <a:solidFill>
                  <a:schemeClr val="tx1"/>
                </a:solidFill>
                <a:latin typeface="+mn-lt"/>
                <a:ea typeface="+mn-ea"/>
                <a:cs typeface="+mn-cs"/>
              </a:rPr>
              <a:t>clipping image histogram at a predefined value just before</a:t>
            </a:r>
          </a:p>
          <a:p>
            <a:r>
              <a:rPr lang="en-US" sz="1200" kern="1200" baseline="0" dirty="0">
                <a:solidFill>
                  <a:schemeClr val="tx1"/>
                </a:solidFill>
                <a:latin typeface="+mn-lt"/>
                <a:ea typeface="+mn-ea"/>
                <a:cs typeface="+mn-cs"/>
              </a:rPr>
              <a:t>computing the Cumulative Distribution Function (CDF) for each</a:t>
            </a:r>
          </a:p>
          <a:p>
            <a:r>
              <a:rPr lang="en-US" sz="1200" kern="1200" baseline="0" dirty="0">
                <a:solidFill>
                  <a:schemeClr val="tx1"/>
                </a:solidFill>
                <a:latin typeface="+mn-lt"/>
                <a:ea typeface="+mn-ea"/>
                <a:cs typeface="+mn-cs"/>
              </a:rPr>
              <a:t>grid point. CLAHE is shown to be superior to the original AHE</a:t>
            </a:r>
          </a:p>
          <a:p>
            <a:r>
              <a:rPr lang="en-US" sz="1200" kern="1200" baseline="0" dirty="0">
                <a:solidFill>
                  <a:schemeClr val="tx1"/>
                </a:solidFill>
                <a:latin typeface="+mn-lt"/>
                <a:ea typeface="+mn-ea"/>
                <a:cs typeface="+mn-cs"/>
              </a:rPr>
              <a:t>for its improved noise performance, although it does not</a:t>
            </a:r>
          </a:p>
          <a:p>
            <a:r>
              <a:rPr lang="en-US" sz="1200" kern="1200" baseline="0" dirty="0">
                <a:solidFill>
                  <a:schemeClr val="tx1"/>
                </a:solidFill>
                <a:latin typeface="+mn-lt"/>
                <a:ea typeface="+mn-ea"/>
                <a:cs typeface="+mn-cs"/>
              </a:rPr>
              <a:t>completely eliminate noise enhancement in smooth regions, and</a:t>
            </a:r>
          </a:p>
          <a:p>
            <a:r>
              <a:rPr lang="en-US" sz="1200" kern="1200" baseline="0" dirty="0">
                <a:solidFill>
                  <a:schemeClr val="tx1"/>
                </a:solidFill>
                <a:latin typeface="+mn-lt"/>
                <a:ea typeface="+mn-ea"/>
                <a:cs typeface="+mn-cs"/>
              </a:rPr>
              <a:t>the selection of contrast gain limit is image-dependent.</a:t>
            </a:r>
            <a:endParaRPr lang="en-US"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Recipes for CLAHE</a:t>
            </a:r>
          </a:p>
          <a:p>
            <a:r>
              <a:rPr lang="en-US" sz="1200" b="1" i="0" kern="1200" dirty="0">
                <a:solidFill>
                  <a:schemeClr val="tx1"/>
                </a:solidFill>
                <a:latin typeface="+mn-lt"/>
                <a:ea typeface="+mn-ea"/>
                <a:cs typeface="+mn-cs"/>
              </a:rPr>
              <a:t>The Basic routine</a:t>
            </a:r>
          </a:p>
          <a:p>
            <a:r>
              <a:rPr lang="en-US" sz="1200" b="0" i="0" kern="1200" dirty="0">
                <a:solidFill>
                  <a:schemeClr val="tx1"/>
                </a:solidFill>
                <a:latin typeface="+mn-lt"/>
                <a:ea typeface="+mn-ea"/>
                <a:cs typeface="+mn-cs"/>
              </a:rPr>
              <a:t>1.</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Compute the neighborhood histogram for each pixel in the image.</a:t>
            </a:r>
          </a:p>
          <a:p>
            <a:r>
              <a:rPr lang="en-US" sz="1200" b="0" i="0" kern="1200" dirty="0">
                <a:solidFill>
                  <a:schemeClr val="tx1"/>
                </a:solidFill>
                <a:latin typeface="+mn-lt"/>
                <a:ea typeface="+mn-ea"/>
                <a:cs typeface="+mn-cs"/>
              </a:rPr>
              <a:t>2. Clip each histogram at a predefined value and redistribute the clipped histogram equally among all the histogram bins.</a:t>
            </a:r>
          </a:p>
          <a:p>
            <a:r>
              <a:rPr lang="en-US" sz="1200" b="0" i="0" kern="1200" dirty="0">
                <a:solidFill>
                  <a:schemeClr val="tx1"/>
                </a:solidFill>
                <a:latin typeface="+mn-lt"/>
                <a:ea typeface="+mn-ea"/>
                <a:cs typeface="+mn-cs"/>
              </a:rPr>
              <a:t>3. Compute the CDF (Cumulative Distribution Function) and transformation function for each pixel using the clipped histogram.</a:t>
            </a:r>
          </a:p>
          <a:p>
            <a:r>
              <a:rPr lang="en-US" sz="1200" b="0" i="0" kern="1200" dirty="0">
                <a:solidFill>
                  <a:schemeClr val="tx1"/>
                </a:solidFill>
                <a:latin typeface="+mn-lt"/>
                <a:ea typeface="+mn-ea"/>
                <a:cs typeface="+mn-cs"/>
              </a:rPr>
              <a:t>4.</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Apply the transformation function to each pixel to get the equalized image.</a:t>
            </a:r>
          </a:p>
          <a:p>
            <a:endParaRPr lang="en-ID"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Dealing with color image</a:t>
            </a:r>
          </a:p>
          <a:p>
            <a:r>
              <a:rPr lang="en-US" sz="1200" b="0" i="0" kern="1200" dirty="0">
                <a:solidFill>
                  <a:schemeClr val="tx1"/>
                </a:solidFill>
                <a:latin typeface="+mn-lt"/>
                <a:ea typeface="+mn-ea"/>
                <a:cs typeface="+mn-cs"/>
              </a:rPr>
              <a:t>Instead of applying CLAHE separately to the R, G, B channel of a color image, a better approach would be applying the algorithm only to the luminance channel of a color image, which also prevents the unwanted hue and saturation change, however requires the source image to be converted to a Lab color space first.</a:t>
            </a:r>
          </a:p>
          <a:p>
            <a:endParaRPr lang="en-US"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CLAHE [10] was an improvement over AHE. CLAHE algorithm</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divides an image into tiles, i.e., contextual regions. It</a:t>
            </a:r>
            <a:r>
              <a:rPr lang="en-US" sz="1200" b="0" i="0" kern="1200" baseline="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creates the histogram of each contextual region and clipping</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is performed at predefined value. The clipped amount is redistributed</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among the histogram bins. This histogram is the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modified form of the original histogram. This method solves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the edge-shadowing effect of AHE and reduces the problem of</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over-enhancement. CLAHE has demonstrated its success for</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the enhancement of low contrast medical images. The parameters</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that should be taken under consideration for CLAHE are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clip limit of histogram and size of the contextual region. These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parameters can affect the CLAHE output. This method makes</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hidden features of the image more visible by redistributing the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used gray values.</a:t>
            </a: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Histogram</a:t>
            </a:r>
          </a:p>
          <a:p>
            <a:r>
              <a:rPr lang="en-US" sz="1200" b="0" i="0" kern="1200" dirty="0">
                <a:solidFill>
                  <a:schemeClr val="tx1"/>
                </a:solidFill>
                <a:latin typeface="+mn-lt"/>
                <a:ea typeface="+mn-ea"/>
                <a:cs typeface="+mn-cs"/>
              </a:rPr>
              <a:t>Histogram is a graphical representation of the intensity distribution of an image. In simple terms, it represents the number of pixels for each intensity value considered.</a:t>
            </a: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Contrastive Limited Adaptive Equalization</a:t>
            </a:r>
          </a:p>
          <a:p>
            <a:r>
              <a:rPr lang="en-US" sz="1200" b="0" i="0" kern="1200" dirty="0">
                <a:solidFill>
                  <a:schemeClr val="tx1"/>
                </a:solidFill>
                <a:latin typeface="+mn-lt"/>
                <a:ea typeface="+mn-ea"/>
                <a:cs typeface="+mn-cs"/>
              </a:rPr>
              <a:t>Contrast Limited AHE (CLAHE) differs from adaptive histogram equalization in its contrast limiting. In the case of CLAHE, the contrast limiting procedure is applied to each neighborhood from which a transformation function is derived. CLAHE was developed to prevent the over amplification of noise that adaptive histogram equalization can give rise to.</a:t>
            </a: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Histogram Equalization</a:t>
            </a:r>
          </a:p>
          <a:p>
            <a:r>
              <a:rPr lang="en-US" sz="1200" b="0" i="0" kern="1200" dirty="0">
                <a:solidFill>
                  <a:schemeClr val="tx1"/>
                </a:solidFill>
                <a:latin typeface="+mn-lt"/>
                <a:ea typeface="+mn-ea"/>
                <a:cs typeface="+mn-cs"/>
              </a:rPr>
              <a:t>Histogram Equalization is a computer image processing technique used to improve contrast in images. It accomplishes this by effectively spreading out the most frequent intensity values, i.e. stretching out the intensity range of the image. This method usually increases the global contrast of images when its usable data is represented by close contrast values. This allows for areas of lower local contrast to gain a higher contrast.</a:t>
            </a: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Adaptive Histogram Equalization</a:t>
            </a:r>
          </a:p>
          <a:p>
            <a:r>
              <a:rPr lang="en-US" sz="1200" b="0" i="0" kern="1200" dirty="0">
                <a:solidFill>
                  <a:schemeClr val="tx1"/>
                </a:solidFill>
                <a:latin typeface="+mn-lt"/>
                <a:ea typeface="+mn-ea"/>
                <a:cs typeface="+mn-cs"/>
              </a:rPr>
              <a:t>Adaptive Histogram Equalization differs from ordinary histogram equalization in the respect that the adaptive method computes several histograms, each corresponding to a distinct section of the image, and uses them to redistribute the lightness values of the image. It is therefore suitable for improving the local contrast and enhancing the definitions of edges in each region of an image.</a:t>
            </a: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Histogram</a:t>
            </a:r>
            <a:r>
              <a:rPr lang="en-US" sz="1200" b="0" i="0" kern="1200" baseline="0" dirty="0">
                <a:solidFill>
                  <a:schemeClr val="tx1"/>
                </a:solidFill>
                <a:latin typeface="+mn-lt"/>
                <a:ea typeface="+mn-ea"/>
                <a:cs typeface="+mn-cs"/>
              </a:rPr>
              <a:t> Equalization </a:t>
            </a:r>
            <a:r>
              <a:rPr lang="en-US" sz="1200" b="0" i="0" kern="1200" dirty="0" err="1">
                <a:solidFill>
                  <a:schemeClr val="tx1"/>
                </a:solidFill>
                <a:latin typeface="+mn-lt"/>
                <a:ea typeface="+mn-ea"/>
                <a:cs typeface="+mn-cs"/>
              </a:rPr>
              <a:t>adalah</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metode</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pemrosesan</a:t>
            </a:r>
            <a:r>
              <a:rPr lang="en-US" sz="1200" b="0" i="0" kern="1200" baseline="0" dirty="0">
                <a:solidFill>
                  <a:schemeClr val="tx1"/>
                </a:solidFill>
                <a:latin typeface="+mn-lt"/>
                <a:ea typeface="+mn-ea"/>
                <a:cs typeface="+mn-cs"/>
              </a:rPr>
              <a:t> </a:t>
            </a:r>
            <a:r>
              <a:rPr lang="en-US" sz="1200" b="0" i="0" kern="1200" baseline="0" dirty="0" err="1">
                <a:solidFill>
                  <a:schemeClr val="tx1"/>
                </a:solidFill>
                <a:latin typeface="+mn-lt"/>
                <a:ea typeface="+mn-ea"/>
                <a:cs typeface="+mn-cs"/>
              </a:rPr>
              <a:t>gambar</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yang</a:t>
            </a:r>
            <a:r>
              <a:rPr lang="en-US" sz="1200" b="0" i="0" kern="1200" baseline="0" dirty="0">
                <a:solidFill>
                  <a:schemeClr val="tx1"/>
                </a:solidFill>
                <a:latin typeface="+mn-lt"/>
                <a:ea typeface="+mn-ea"/>
                <a:cs typeface="+mn-cs"/>
              </a:rPr>
              <a:t> </a:t>
            </a:r>
            <a:r>
              <a:rPr lang="en-US" sz="1200" b="0" i="0" kern="1200" baseline="0" dirty="0" err="1">
                <a:solidFill>
                  <a:schemeClr val="tx1"/>
                </a:solidFill>
                <a:latin typeface="+mn-lt"/>
                <a:ea typeface="+mn-ea"/>
                <a:cs typeface="+mn-cs"/>
              </a:rPr>
              <a:t>bertujuan</a:t>
            </a:r>
            <a:r>
              <a:rPr lang="en-US" sz="1200" b="0" i="0" kern="1200" baseline="0" dirty="0">
                <a:solidFill>
                  <a:schemeClr val="tx1"/>
                </a:solidFill>
                <a:latin typeface="+mn-lt"/>
                <a:ea typeface="+mn-ea"/>
                <a:cs typeface="+mn-cs"/>
              </a:rPr>
              <a:t> </a:t>
            </a:r>
            <a:r>
              <a:rPr lang="en-US" sz="1200" b="0" i="0" kern="1200" baseline="0" dirty="0" err="1">
                <a:solidFill>
                  <a:schemeClr val="tx1"/>
                </a:solidFill>
                <a:latin typeface="+mn-lt"/>
                <a:ea typeface="+mn-ea"/>
                <a:cs typeface="+mn-cs"/>
              </a:rPr>
              <a:t>untuk</a:t>
            </a:r>
            <a:r>
              <a:rPr lang="en-US" sz="1200" b="0" i="0" kern="1200" baseline="0" dirty="0">
                <a:solidFill>
                  <a:schemeClr val="tx1"/>
                </a:solidFill>
                <a:latin typeface="+mn-lt"/>
                <a:ea typeface="+mn-ea"/>
                <a:cs typeface="+mn-cs"/>
              </a:rPr>
              <a:t> </a:t>
            </a:r>
            <a:r>
              <a:rPr lang="en-US" sz="1200" b="0" i="0" kern="1200" dirty="0" err="1">
                <a:solidFill>
                  <a:schemeClr val="tx1"/>
                </a:solidFill>
                <a:latin typeface="+mn-lt"/>
                <a:ea typeface="+mn-ea"/>
                <a:cs typeface="+mn-cs"/>
              </a:rPr>
              <a:t>mengatur</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kontras</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gambar</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dengan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memodifikasi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distribusi</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intensitas</a:t>
            </a:r>
            <a:r>
              <a:rPr lang="en-US" sz="1200" b="0" i="0" kern="1200" dirty="0">
                <a:solidFill>
                  <a:schemeClr val="tx1"/>
                </a:solidFill>
                <a:latin typeface="+mn-lt"/>
                <a:ea typeface="+mn-ea"/>
                <a:cs typeface="+mn-cs"/>
              </a:rPr>
              <a:t> histogram.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ID"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Permasalahan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peningkatan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kontras</a:t>
            </a:r>
            <a:r>
              <a:rPr lang="en-US" sz="1200" kern="1200" dirty="0">
                <a:solidFill>
                  <a:schemeClr val="tx1"/>
                </a:solidFill>
                <a:latin typeface="+mn-lt"/>
                <a:ea typeface="+mn-ea"/>
                <a:cs typeface="+mn-cs"/>
              </a:rPr>
              <a:t> yang </a:t>
            </a:r>
            <a:r>
              <a:rPr lang="en-US" sz="1200" kern="1200" dirty="0" err="1">
                <a:solidFill>
                  <a:schemeClr val="tx1"/>
                </a:solidFill>
                <a:latin typeface="+mn-lt"/>
                <a:ea typeface="+mn-ea"/>
                <a:cs typeface="+mn-cs"/>
              </a:rPr>
              <a:t>terlalu</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lebih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pada</a:t>
            </a:r>
            <a:r>
              <a:rPr lang="en-US" sz="1200" kern="1200" dirty="0">
                <a:solidFill>
                  <a:schemeClr val="tx1"/>
                </a:solidFill>
                <a:latin typeface="+mn-lt"/>
                <a:ea typeface="+mn-ea"/>
                <a:cs typeface="+mn-cs"/>
              </a:rPr>
              <a:t> Adaptive Histogram</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Equalization </a:t>
            </a:r>
            <a:r>
              <a:rPr lang="en-US" sz="1200" kern="1200" dirty="0" err="1">
                <a:solidFill>
                  <a:schemeClr val="tx1"/>
                </a:solidFill>
                <a:latin typeface="+mn-lt"/>
                <a:ea typeface="+mn-ea"/>
                <a:cs typeface="+mn-cs"/>
              </a:rPr>
              <a:t>dapat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diatasi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dengan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menggunakan</a:t>
            </a:r>
            <a:r>
              <a:rPr lang="en-US" sz="1200" kern="1200" dirty="0">
                <a:solidFill>
                  <a:schemeClr val="tx1"/>
                </a:solidFill>
                <a:latin typeface="+mn-lt"/>
                <a:ea typeface="+mn-ea"/>
                <a:cs typeface="+mn-cs"/>
              </a:rPr>
              <a:t> CLAHE, </a:t>
            </a:r>
            <a:r>
              <a:rPr lang="en-US" sz="1200" kern="1200" dirty="0" err="1">
                <a:solidFill>
                  <a:schemeClr val="tx1"/>
                </a:solidFill>
                <a:latin typeface="+mn-lt"/>
                <a:ea typeface="+mn-ea"/>
                <a:cs typeface="+mn-cs"/>
              </a:rPr>
              <a:t>yaitu</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memberikan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nilai</a:t>
            </a:r>
            <a:r>
              <a:rPr lang="en-US" sz="1200" kern="1200" baseline="0" dirty="0">
                <a:solidFill>
                  <a:schemeClr val="tx1"/>
                </a:solidFill>
                <a:latin typeface="+mn-lt"/>
                <a:ea typeface="+mn-ea"/>
                <a:cs typeface="+mn-cs"/>
              </a:rPr>
              <a:t> </a:t>
            </a:r>
            <a:r>
              <a:rPr lang="en-US" sz="1200" kern="1200" dirty="0" err="1">
                <a:solidFill>
                  <a:schemeClr val="tx1"/>
                </a:solidFill>
                <a:latin typeface="+mn-lt"/>
                <a:ea typeface="+mn-ea"/>
                <a:cs typeface="+mn-cs"/>
              </a:rPr>
              <a:t>batas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pada</a:t>
            </a:r>
            <a:r>
              <a:rPr lang="en-US" sz="1200" kern="1200" dirty="0">
                <a:solidFill>
                  <a:schemeClr val="tx1"/>
                </a:solidFill>
                <a:latin typeface="+mn-lt"/>
                <a:ea typeface="+mn-ea"/>
                <a:cs typeface="+mn-cs"/>
              </a:rPr>
              <a:t> histogram. </a:t>
            </a:r>
          </a:p>
          <a:p>
            <a:r>
              <a:rPr lang="en-US" sz="1200" kern="1200" baseline="0" dirty="0">
                <a:solidFill>
                  <a:schemeClr val="tx1"/>
                </a:solidFill>
                <a:latin typeface="+mn-lt"/>
                <a:ea typeface="+mn-ea"/>
                <a:cs typeface="+mn-cs"/>
              </a:rPr>
              <a:t>CLAHE </a:t>
            </a:r>
            <a:r>
              <a:rPr lang="en-US" sz="1200" kern="1200" baseline="0" dirty="0" err="1">
                <a:solidFill>
                  <a:schemeClr val="tx1"/>
                </a:solidFill>
                <a:latin typeface="+mn-lt"/>
                <a:ea typeface="+mn-ea"/>
                <a:cs typeface="+mn-cs"/>
              </a:rPr>
              <a:t>merupakan</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teknik</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perbaikan</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kontras</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citra</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dengan</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meningkatkan</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kontras</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lokal</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citra</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Lokal</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citra</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ini</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didapat</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dengan</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membentuk</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beberapa</a:t>
            </a:r>
            <a:r>
              <a:rPr lang="en-US" sz="1200" kern="1200" baseline="0" dirty="0">
                <a:solidFill>
                  <a:schemeClr val="tx1"/>
                </a:solidFill>
                <a:latin typeface="+mn-lt"/>
                <a:ea typeface="+mn-ea"/>
                <a:cs typeface="+mn-cs"/>
              </a:rPr>
              <a:t> </a:t>
            </a:r>
            <a:r>
              <a:rPr lang="en-US" sz="1200" i="1" kern="1200" baseline="0" dirty="0">
                <a:solidFill>
                  <a:schemeClr val="tx1"/>
                </a:solidFill>
                <a:latin typeface="+mn-lt"/>
                <a:ea typeface="+mn-ea"/>
                <a:cs typeface="+mn-cs"/>
              </a:rPr>
              <a:t>grid </a:t>
            </a:r>
            <a:r>
              <a:rPr lang="en-US" sz="1200" kern="1200" baseline="0" dirty="0" err="1">
                <a:solidFill>
                  <a:schemeClr val="tx1"/>
                </a:solidFill>
                <a:latin typeface="+mn-lt"/>
                <a:ea typeface="+mn-ea"/>
                <a:cs typeface="+mn-cs"/>
              </a:rPr>
              <a:t>simetris</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pada</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citra</a:t>
            </a:r>
            <a:r>
              <a:rPr lang="en-US" sz="1200" kern="1200" baseline="0" dirty="0">
                <a:solidFill>
                  <a:schemeClr val="tx1"/>
                </a:solidFill>
                <a:latin typeface="+mn-lt"/>
                <a:ea typeface="+mn-ea"/>
                <a:cs typeface="+mn-cs"/>
              </a:rPr>
              <a:t> yang </a:t>
            </a:r>
            <a:r>
              <a:rPr lang="en-US" sz="1200" kern="1200" baseline="0" dirty="0" err="1">
                <a:solidFill>
                  <a:schemeClr val="tx1"/>
                </a:solidFill>
                <a:latin typeface="+mn-lt"/>
                <a:ea typeface="+mn-ea"/>
                <a:cs typeface="+mn-cs"/>
              </a:rPr>
              <a:t>disebut</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dengan</a:t>
            </a:r>
            <a:r>
              <a:rPr lang="en-US" sz="1200" kern="1200" baseline="0" dirty="0">
                <a:solidFill>
                  <a:schemeClr val="tx1"/>
                </a:solidFill>
                <a:latin typeface="+mn-lt"/>
                <a:ea typeface="+mn-ea"/>
                <a:cs typeface="+mn-cs"/>
              </a:rPr>
              <a:t> </a:t>
            </a:r>
            <a:r>
              <a:rPr lang="en-US" sz="1200" i="1" kern="1200" baseline="0" dirty="0">
                <a:solidFill>
                  <a:schemeClr val="tx1"/>
                </a:solidFill>
                <a:latin typeface="+mn-lt"/>
                <a:ea typeface="+mn-ea"/>
                <a:cs typeface="+mn-cs"/>
              </a:rPr>
              <a:t>region size.</a:t>
            </a:r>
            <a:endParaRPr lang="en-ID"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Nilai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batas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atau</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cliplimit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merupakan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batas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maksimum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suatu</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histogram. Cara </a:t>
            </a:r>
            <a:r>
              <a:rPr lang="en-US" sz="1200" kern="1200" dirty="0" err="1">
                <a:solidFill>
                  <a:schemeClr val="tx1"/>
                </a:solidFill>
                <a:latin typeface="+mn-lt"/>
                <a:ea typeface="+mn-ea"/>
                <a:cs typeface="+mn-cs"/>
              </a:rPr>
              <a:t>menghitung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cliplimit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suatu</a:t>
            </a:r>
            <a:r>
              <a:rPr lang="en-US" sz="1200" kern="1200" dirty="0">
                <a:solidFill>
                  <a:schemeClr val="tx1"/>
                </a:solidFill>
                <a:latin typeface="+mn-lt"/>
                <a:ea typeface="+mn-ea"/>
                <a:cs typeface="+mn-cs"/>
              </a:rPr>
              <a:t> histogram </a:t>
            </a:r>
            <a:r>
              <a:rPr lang="en-US" sz="1200" kern="1200" dirty="0" err="1">
                <a:solidFill>
                  <a:schemeClr val="tx1"/>
                </a:solidFill>
                <a:latin typeface="+mn-lt"/>
                <a:ea typeface="+mn-ea"/>
                <a:cs typeface="+mn-cs"/>
              </a:rPr>
              <a:t>dapat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didefinisikan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sebagai</a:t>
            </a:r>
            <a:br>
              <a:rPr lang="en-US" dirty="0"/>
            </a:br>
            <a:r>
              <a:rPr lang="en-US" sz="1200" kern="1200" dirty="0" err="1">
                <a:solidFill>
                  <a:schemeClr val="tx1"/>
                </a:solidFill>
                <a:latin typeface="+mn-lt"/>
                <a:ea typeface="+mn-ea"/>
                <a:cs typeface="+mn-cs"/>
              </a:rPr>
              <a:t>berikut</a:t>
            </a:r>
            <a:endParaRPr lang="en-US" sz="1200" b="0" i="0" kern="1200" dirty="0">
              <a:solidFill>
                <a:schemeClr val="tx1"/>
              </a:solidFill>
              <a:latin typeface="+mn-lt"/>
              <a:ea typeface="+mn-ea"/>
              <a:cs typeface="+mn-cs"/>
            </a:endParaRPr>
          </a:p>
          <a:p>
            <a:endParaRPr lang="en-US" sz="1200" i="1" dirty="0"/>
          </a:p>
          <a:p>
            <a:endParaRPr lang="en-US" sz="1200" i="1" dirty="0"/>
          </a:p>
          <a:p>
            <a:r>
              <a:rPr lang="en-US" sz="1200" i="1" dirty="0" err="1"/>
              <a:t>Metode</a:t>
            </a:r>
            <a:r>
              <a:rPr lang="en-US" sz="1200" i="1" dirty="0"/>
              <a:t> Contrast Limited Adaptive Histogram Equalization (CLAHE) </a:t>
            </a:r>
            <a:r>
              <a:rPr lang="en-US" sz="1200" i="1" dirty="0" err="1"/>
              <a:t>bertujuan</a:t>
            </a:r>
            <a:r>
              <a:rPr lang="en-US" sz="1200" i="1" dirty="0"/>
              <a:t> </a:t>
            </a:r>
            <a:r>
              <a:rPr lang="en-US" sz="1200" i="1" dirty="0" err="1"/>
              <a:t>untuk</a:t>
            </a:r>
            <a:r>
              <a:rPr lang="en-US" sz="1200" i="1" dirty="0"/>
              <a:t> </a:t>
            </a:r>
            <a:r>
              <a:rPr lang="en-US" sz="1200" i="1" dirty="0" err="1"/>
              <a:t>mengurangi</a:t>
            </a:r>
            <a:r>
              <a:rPr lang="en-US" sz="1200" i="1" dirty="0"/>
              <a:t> noise </a:t>
            </a:r>
            <a:r>
              <a:rPr lang="en-US" sz="1200" i="1" dirty="0" err="1"/>
              <a:t>dengan</a:t>
            </a:r>
            <a:r>
              <a:rPr lang="en-US" sz="1200" i="1" dirty="0"/>
              <a:t> </a:t>
            </a:r>
            <a:r>
              <a:rPr lang="en-US" sz="1200" i="1" dirty="0" err="1"/>
              <a:t>cara</a:t>
            </a:r>
            <a:r>
              <a:rPr lang="en-US" sz="1200" i="1" dirty="0"/>
              <a:t> </a:t>
            </a:r>
            <a:r>
              <a:rPr lang="en-US" sz="1200" i="1" dirty="0" err="1"/>
              <a:t>menentukan</a:t>
            </a:r>
            <a:r>
              <a:rPr lang="en-US" sz="1200" i="1" dirty="0"/>
              <a:t> kernel </a:t>
            </a:r>
            <a:r>
              <a:rPr lang="en-US" sz="1200" i="1" dirty="0" err="1"/>
              <a:t>matriks</a:t>
            </a:r>
            <a:r>
              <a:rPr lang="en-US" sz="1200" i="1" dirty="0"/>
              <a:t> </a:t>
            </a:r>
            <a:r>
              <a:rPr lang="en-US" sz="1200" i="1" dirty="0" err="1"/>
              <a:t>dan</a:t>
            </a:r>
            <a:r>
              <a:rPr lang="en-US" sz="1200" i="1" dirty="0"/>
              <a:t> </a:t>
            </a:r>
            <a:r>
              <a:rPr lang="en-US" sz="1200" i="1" dirty="0" err="1"/>
              <a:t>bekerja</a:t>
            </a:r>
            <a:r>
              <a:rPr lang="en-US" sz="1200" i="1" dirty="0"/>
              <a:t> </a:t>
            </a:r>
            <a:r>
              <a:rPr lang="en-US" sz="1200" i="1" dirty="0" err="1"/>
              <a:t>dengan</a:t>
            </a:r>
            <a:r>
              <a:rPr lang="en-US" sz="1200" i="1" dirty="0"/>
              <a:t> </a:t>
            </a:r>
            <a:r>
              <a:rPr lang="en-US" sz="1200" i="1" dirty="0" err="1"/>
              <a:t>menggantikan</a:t>
            </a:r>
            <a:r>
              <a:rPr lang="en-US" sz="1200" i="1" dirty="0"/>
              <a:t> </a:t>
            </a:r>
            <a:r>
              <a:rPr lang="en-US" sz="1200" i="1" dirty="0" err="1"/>
              <a:t>nilai</a:t>
            </a:r>
            <a:r>
              <a:rPr lang="en-US" sz="1200" i="1" dirty="0"/>
              <a:t> </a:t>
            </a:r>
            <a:r>
              <a:rPr lang="en-US" sz="1200" i="1" dirty="0" err="1"/>
              <a:t>intensitas</a:t>
            </a:r>
            <a:r>
              <a:rPr lang="en-US" sz="1200" i="1" dirty="0"/>
              <a:t> </a:t>
            </a:r>
            <a:r>
              <a:rPr lang="en-US" sz="1200" i="1" dirty="0" err="1"/>
              <a:t>setiap</a:t>
            </a:r>
            <a:r>
              <a:rPr lang="en-US" sz="1200" i="1" dirty="0"/>
              <a:t> pixel </a:t>
            </a:r>
            <a:r>
              <a:rPr lang="en-US" sz="1200" i="1" dirty="0" err="1"/>
              <a:t>citra</a:t>
            </a:r>
            <a:r>
              <a:rPr lang="en-US" sz="1200" i="1" dirty="0"/>
              <a:t> </a:t>
            </a:r>
            <a:r>
              <a:rPr lang="en-US" sz="1200" i="1" dirty="0" err="1"/>
              <a:t>masukan</a:t>
            </a:r>
            <a:r>
              <a:rPr lang="en-US" sz="1200" i="1" dirty="0"/>
              <a:t> </a:t>
            </a:r>
            <a:r>
              <a:rPr lang="en-US" sz="1200" i="1" dirty="0" err="1"/>
              <a:t>dengan</a:t>
            </a:r>
            <a:r>
              <a:rPr lang="en-US" sz="1200" i="1" dirty="0"/>
              <a:t> rata-rata </a:t>
            </a:r>
            <a:r>
              <a:rPr lang="en-US" sz="1200" i="1" dirty="0" err="1"/>
              <a:t>dari</a:t>
            </a:r>
            <a:r>
              <a:rPr lang="en-US" sz="1200" i="1" dirty="0"/>
              <a:t> </a:t>
            </a:r>
            <a:r>
              <a:rPr lang="en-US" sz="1200" i="1" dirty="0" err="1"/>
              <a:t>nilai</a:t>
            </a:r>
            <a:r>
              <a:rPr lang="en-US" sz="1200" i="1" dirty="0"/>
              <a:t> </a:t>
            </a:r>
            <a:r>
              <a:rPr lang="en-US" sz="1200" i="1" dirty="0" err="1"/>
              <a:t>pembobotan</a:t>
            </a:r>
            <a:r>
              <a:rPr lang="en-US" sz="1200" i="1" dirty="0"/>
              <a:t> kernel </a:t>
            </a:r>
            <a:r>
              <a:rPr lang="en-US" sz="1200" i="1" dirty="0" err="1"/>
              <a:t>untuk</a:t>
            </a:r>
            <a:r>
              <a:rPr lang="en-US" sz="1200" i="1" dirty="0"/>
              <a:t> </a:t>
            </a:r>
            <a:r>
              <a:rPr lang="en-US" sz="1200" i="1" dirty="0" err="1"/>
              <a:t>setiap</a:t>
            </a:r>
            <a:r>
              <a:rPr lang="en-US" sz="1200" i="1" dirty="0"/>
              <a:t> pixel-pixel </a:t>
            </a:r>
            <a:r>
              <a:rPr lang="en-US" sz="1200" i="1" dirty="0" err="1"/>
              <a:t>tetangganya</a:t>
            </a:r>
            <a:r>
              <a:rPr lang="en-US" sz="1200" i="1" dirty="0"/>
              <a:t> </a:t>
            </a:r>
            <a:r>
              <a:rPr lang="en-US" sz="1200" i="1" dirty="0" err="1"/>
              <a:t>dan</a:t>
            </a:r>
            <a:r>
              <a:rPr lang="en-US" sz="1200" i="1" dirty="0"/>
              <a:t> pixel </a:t>
            </a:r>
            <a:r>
              <a:rPr lang="en-US" sz="1200" i="1" dirty="0" err="1"/>
              <a:t>itu</a:t>
            </a:r>
            <a:r>
              <a:rPr lang="en-US" sz="1200" i="1" dirty="0"/>
              <a:t> </a:t>
            </a:r>
            <a:r>
              <a:rPr lang="en-US" sz="1200" i="1" dirty="0" err="1"/>
              <a:t>sendiri</a:t>
            </a:r>
            <a:r>
              <a:rPr lang="en-US" sz="1200" i="1" dirty="0"/>
              <a:t>. </a:t>
            </a:r>
            <a:r>
              <a:rPr lang="en-US" sz="1200" dirty="0" err="1"/>
              <a:t>Metode</a:t>
            </a:r>
            <a:r>
              <a:rPr lang="en-US" sz="1200" i="1" dirty="0"/>
              <a:t> </a:t>
            </a:r>
            <a:r>
              <a:rPr lang="en-US" sz="1200" dirty="0"/>
              <a:t>CLAHE </a:t>
            </a:r>
            <a:r>
              <a:rPr lang="en-US" sz="1200" dirty="0" err="1"/>
              <a:t>memberikan</a:t>
            </a:r>
            <a:r>
              <a:rPr lang="en-US" sz="1200" dirty="0"/>
              <a:t> </a:t>
            </a:r>
            <a:r>
              <a:rPr lang="en-US" sz="1200" dirty="0" err="1"/>
              <a:t>nilai</a:t>
            </a:r>
            <a:r>
              <a:rPr lang="en-US" sz="1200" dirty="0"/>
              <a:t> </a:t>
            </a:r>
            <a:r>
              <a:rPr lang="en-US" sz="1200" dirty="0" err="1"/>
              <a:t>batas</a:t>
            </a:r>
            <a:r>
              <a:rPr lang="en-US" sz="1200" dirty="0"/>
              <a:t> </a:t>
            </a:r>
            <a:r>
              <a:rPr lang="pt-BR" sz="1200" dirty="0"/>
              <a:t>pada histogram. Nilai batas ini disebut </a:t>
            </a:r>
            <a:r>
              <a:rPr lang="en-US" sz="1200" dirty="0" err="1"/>
              <a:t>dengan</a:t>
            </a:r>
            <a:r>
              <a:rPr lang="en-US" sz="1200" dirty="0"/>
              <a:t> </a:t>
            </a:r>
            <a:r>
              <a:rPr lang="en-US" sz="1200" i="1" dirty="0"/>
              <a:t>clip limit yang </a:t>
            </a:r>
            <a:r>
              <a:rPr lang="en-US" sz="1200" i="1" dirty="0" err="1"/>
              <a:t>menyatakan</a:t>
            </a:r>
            <a:r>
              <a:rPr lang="en-US" sz="1200" i="1" dirty="0"/>
              <a:t> </a:t>
            </a:r>
            <a:r>
              <a:rPr lang="en-US" sz="1200" i="1" dirty="0" err="1"/>
              <a:t>batas</a:t>
            </a:r>
            <a:r>
              <a:rPr lang="en-US" sz="1200" i="1" dirty="0"/>
              <a:t> </a:t>
            </a:r>
            <a:r>
              <a:rPr lang="en-US" sz="1200" dirty="0" err="1"/>
              <a:t>maksimum</a:t>
            </a:r>
            <a:r>
              <a:rPr lang="en-US" sz="1200" dirty="0"/>
              <a:t> </a:t>
            </a:r>
            <a:r>
              <a:rPr lang="en-US" sz="1200" dirty="0" err="1"/>
              <a:t>tinggi</a:t>
            </a:r>
            <a:r>
              <a:rPr lang="en-US" sz="1200" dirty="0"/>
              <a:t> </a:t>
            </a:r>
            <a:r>
              <a:rPr lang="en-US" sz="1200" dirty="0" err="1"/>
              <a:t>suatu</a:t>
            </a:r>
            <a:r>
              <a:rPr lang="en-US" sz="1200" dirty="0"/>
              <a:t> histogram. Cara </a:t>
            </a:r>
            <a:r>
              <a:rPr lang="en-US" sz="1200" dirty="0" err="1"/>
              <a:t>menghitung</a:t>
            </a:r>
            <a:r>
              <a:rPr lang="en-US" sz="1200" dirty="0"/>
              <a:t> </a:t>
            </a:r>
            <a:r>
              <a:rPr lang="en-US" sz="1200" i="1" dirty="0"/>
              <a:t>clip limit </a:t>
            </a:r>
            <a:r>
              <a:rPr lang="en-US" sz="1200" i="1" dirty="0" err="1"/>
              <a:t>suatu</a:t>
            </a:r>
            <a:r>
              <a:rPr lang="en-US" sz="1200" i="1" dirty="0"/>
              <a:t> </a:t>
            </a:r>
            <a:r>
              <a:rPr lang="en-US" sz="1200" dirty="0"/>
              <a:t>histogram </a:t>
            </a:r>
            <a:r>
              <a:rPr lang="en-US" sz="1200" dirty="0" err="1"/>
              <a:t>dapat</a:t>
            </a:r>
            <a:r>
              <a:rPr lang="en-US" sz="1200" dirty="0"/>
              <a:t> </a:t>
            </a:r>
            <a:r>
              <a:rPr lang="en-US" sz="1200" dirty="0" err="1"/>
              <a:t>didefinisikan</a:t>
            </a:r>
            <a:r>
              <a:rPr lang="en-US" sz="1200" dirty="0"/>
              <a:t> </a:t>
            </a:r>
            <a:r>
              <a:rPr lang="en-US" sz="1200" dirty="0" err="1"/>
              <a:t>sebagai</a:t>
            </a:r>
            <a:r>
              <a:rPr lang="en-US" sz="1200" dirty="0"/>
              <a:t> </a:t>
            </a:r>
            <a:r>
              <a:rPr lang="en-US" sz="1200" dirty="0" err="1"/>
              <a:t>berikut</a:t>
            </a:r>
            <a:r>
              <a:rPr lang="en-US" sz="1200" dirty="0"/>
              <a:t>.</a:t>
            </a:r>
            <a:endParaRPr lang="en-US" sz="1200" b="0" i="0" kern="1200" dirty="0">
              <a:solidFill>
                <a:schemeClr val="tx1"/>
              </a:solidFill>
              <a:latin typeface="+mn-lt"/>
              <a:ea typeface="+mn-ea"/>
              <a:cs typeface="+mn-cs"/>
            </a:endParaRPr>
          </a:p>
          <a:p>
            <a:endParaRPr lang="en-ID" dirty="0"/>
          </a:p>
          <a:p>
            <a:pPr marL="0" marR="0" indent="0" algn="l" defTabSz="914400" rtl="0" eaLnBrk="1" fontAlgn="auto" latinLnBrk="0" hangingPunct="1">
              <a:lnSpc>
                <a:spcPct val="100000"/>
              </a:lnSpc>
              <a:spcBef>
                <a:spcPts val="0"/>
              </a:spcBef>
              <a:spcAft>
                <a:spcPts val="0"/>
              </a:spcAft>
              <a:buClrTx/>
              <a:buSzTx/>
              <a:buFontTx/>
              <a:buNone/>
              <a:tabLst/>
              <a:defRPr/>
            </a:pPr>
            <a:r>
              <a:rPr lang="en-ID" sz="1200" kern="1200" dirty="0" err="1">
                <a:solidFill>
                  <a:schemeClr val="tx1"/>
                </a:solidFill>
                <a:latin typeface="+mn-lt"/>
                <a:ea typeface="+mn-ea"/>
                <a:cs typeface="+mn-cs"/>
              </a:rPr>
              <a:t>Metode</a:t>
            </a:r>
            <a:r>
              <a:rPr lang="en-ID" sz="1200" kern="1200" dirty="0">
                <a:solidFill>
                  <a:schemeClr val="tx1"/>
                </a:solidFill>
                <a:latin typeface="+mn-lt"/>
                <a:ea typeface="+mn-ea"/>
                <a:cs typeface="+mn-cs"/>
              </a:rPr>
              <a:t> </a:t>
            </a:r>
            <a:r>
              <a:rPr lang="en-ID" sz="1200" i="1" kern="1200" dirty="0">
                <a:solidFill>
                  <a:schemeClr val="tx1"/>
                </a:solidFill>
                <a:latin typeface="+mn-lt"/>
                <a:ea typeface="+mn-ea"/>
                <a:cs typeface="+mn-cs"/>
              </a:rPr>
              <a:t>Contrast Limited Adaptive Histogram Equalization </a:t>
            </a:r>
            <a:r>
              <a:rPr lang="en-ID" sz="1200" kern="1200" dirty="0">
                <a:solidFill>
                  <a:schemeClr val="tx1"/>
                </a:solidFill>
                <a:latin typeface="+mn-lt"/>
                <a:ea typeface="+mn-ea"/>
                <a:cs typeface="+mn-cs"/>
              </a:rPr>
              <a:t>(CLAHE) </a:t>
            </a:r>
            <a:r>
              <a:rPr lang="en-ID" sz="1200" kern="1200" dirty="0" err="1">
                <a:solidFill>
                  <a:schemeClr val="tx1"/>
                </a:solidFill>
                <a:latin typeface="+mn-lt"/>
                <a:ea typeface="+mn-ea"/>
                <a:cs typeface="+mn-cs"/>
              </a:rPr>
              <a:t>bertujuan</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untuk</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mengurangi</a:t>
            </a:r>
            <a:r>
              <a:rPr lang="en-ID" sz="1200" kern="1200" dirty="0">
                <a:solidFill>
                  <a:schemeClr val="tx1"/>
                </a:solidFill>
                <a:latin typeface="+mn-lt"/>
                <a:ea typeface="+mn-ea"/>
                <a:cs typeface="+mn-cs"/>
              </a:rPr>
              <a:t> noise </a:t>
            </a:r>
            <a:r>
              <a:rPr lang="en-ID" sz="1200" kern="1200" dirty="0" err="1">
                <a:solidFill>
                  <a:schemeClr val="tx1"/>
                </a:solidFill>
                <a:latin typeface="+mn-lt"/>
                <a:ea typeface="+mn-ea"/>
                <a:cs typeface="+mn-cs"/>
              </a:rPr>
              <a:t>dengan</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cara</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menentukan</a:t>
            </a:r>
            <a:r>
              <a:rPr lang="en-ID" sz="1200" kern="1200" dirty="0">
                <a:solidFill>
                  <a:schemeClr val="tx1"/>
                </a:solidFill>
                <a:latin typeface="+mn-lt"/>
                <a:ea typeface="+mn-ea"/>
                <a:cs typeface="+mn-cs"/>
              </a:rPr>
              <a:t> kernel </a:t>
            </a:r>
            <a:r>
              <a:rPr lang="en-ID" sz="1200" kern="1200" dirty="0" err="1">
                <a:solidFill>
                  <a:schemeClr val="tx1"/>
                </a:solidFill>
                <a:latin typeface="+mn-lt"/>
                <a:ea typeface="+mn-ea"/>
                <a:cs typeface="+mn-cs"/>
              </a:rPr>
              <a:t>matriks</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dan</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bekerja</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dengan</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menggantikan</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nilai</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intensitas</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setiap</a:t>
            </a:r>
            <a:r>
              <a:rPr lang="en-ID" sz="1200" kern="1200" dirty="0">
                <a:solidFill>
                  <a:schemeClr val="tx1"/>
                </a:solidFill>
                <a:latin typeface="+mn-lt"/>
                <a:ea typeface="+mn-ea"/>
                <a:cs typeface="+mn-cs"/>
              </a:rPr>
              <a:t> pixel </a:t>
            </a:r>
            <a:r>
              <a:rPr lang="en-ID" sz="1200" kern="1200" dirty="0" err="1">
                <a:solidFill>
                  <a:schemeClr val="tx1"/>
                </a:solidFill>
                <a:latin typeface="+mn-lt"/>
                <a:ea typeface="+mn-ea"/>
                <a:cs typeface="+mn-cs"/>
              </a:rPr>
              <a:t>citra</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masukan</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dengan</a:t>
            </a:r>
            <a:r>
              <a:rPr lang="en-ID" sz="1200" kern="1200" dirty="0">
                <a:solidFill>
                  <a:schemeClr val="tx1"/>
                </a:solidFill>
                <a:latin typeface="+mn-lt"/>
                <a:ea typeface="+mn-ea"/>
                <a:cs typeface="+mn-cs"/>
              </a:rPr>
              <a:t> rata-rata </a:t>
            </a:r>
            <a:r>
              <a:rPr lang="en-ID" sz="1200" kern="1200" dirty="0" err="1">
                <a:solidFill>
                  <a:schemeClr val="tx1"/>
                </a:solidFill>
                <a:latin typeface="+mn-lt"/>
                <a:ea typeface="+mn-ea"/>
                <a:cs typeface="+mn-cs"/>
              </a:rPr>
              <a:t>dari</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nilai</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pembobotan</a:t>
            </a:r>
            <a:r>
              <a:rPr lang="en-ID" sz="1200" kern="1200" dirty="0">
                <a:solidFill>
                  <a:schemeClr val="tx1"/>
                </a:solidFill>
                <a:latin typeface="+mn-lt"/>
                <a:ea typeface="+mn-ea"/>
                <a:cs typeface="+mn-cs"/>
              </a:rPr>
              <a:t> kernel </a:t>
            </a:r>
            <a:r>
              <a:rPr lang="en-ID" sz="1200" kern="1200" dirty="0" err="1">
                <a:solidFill>
                  <a:schemeClr val="tx1"/>
                </a:solidFill>
                <a:latin typeface="+mn-lt"/>
                <a:ea typeface="+mn-ea"/>
                <a:cs typeface="+mn-cs"/>
              </a:rPr>
              <a:t>untuk</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setiap</a:t>
            </a:r>
            <a:r>
              <a:rPr lang="en-ID" sz="1200" kern="1200" dirty="0">
                <a:solidFill>
                  <a:schemeClr val="tx1"/>
                </a:solidFill>
                <a:latin typeface="+mn-lt"/>
                <a:ea typeface="+mn-ea"/>
                <a:cs typeface="+mn-cs"/>
              </a:rPr>
              <a:t> pixel-pixel </a:t>
            </a:r>
            <a:r>
              <a:rPr lang="en-ID" sz="1200" kern="1200" dirty="0" err="1">
                <a:solidFill>
                  <a:schemeClr val="tx1"/>
                </a:solidFill>
                <a:latin typeface="+mn-lt"/>
                <a:ea typeface="+mn-ea"/>
                <a:cs typeface="+mn-cs"/>
              </a:rPr>
              <a:t>tetangganya</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dan</a:t>
            </a:r>
            <a:r>
              <a:rPr lang="en-ID" sz="1200" kern="1200" dirty="0">
                <a:solidFill>
                  <a:schemeClr val="tx1"/>
                </a:solidFill>
                <a:latin typeface="+mn-lt"/>
                <a:ea typeface="+mn-ea"/>
                <a:cs typeface="+mn-cs"/>
              </a:rPr>
              <a:t> pixel </a:t>
            </a:r>
            <a:r>
              <a:rPr lang="en-ID" sz="1200" kern="1200" dirty="0" err="1">
                <a:solidFill>
                  <a:schemeClr val="tx1"/>
                </a:solidFill>
                <a:latin typeface="+mn-lt"/>
                <a:ea typeface="+mn-ea"/>
                <a:cs typeface="+mn-cs"/>
              </a:rPr>
              <a:t>itu</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sendiri</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Pada</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proses</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pengurangan</a:t>
            </a:r>
            <a:r>
              <a:rPr lang="en-ID" sz="1200" kern="1200" dirty="0">
                <a:solidFill>
                  <a:schemeClr val="tx1"/>
                </a:solidFill>
                <a:latin typeface="+mn-lt"/>
                <a:ea typeface="+mn-ea"/>
                <a:cs typeface="+mn-cs"/>
              </a:rPr>
              <a:t> noise </a:t>
            </a:r>
            <a:r>
              <a:rPr lang="en-ID" sz="1200" kern="1200" dirty="0" err="1">
                <a:solidFill>
                  <a:schemeClr val="tx1"/>
                </a:solidFill>
                <a:latin typeface="+mn-lt"/>
                <a:ea typeface="+mn-ea"/>
                <a:cs typeface="+mn-cs"/>
              </a:rPr>
              <a:t>ukuran</a:t>
            </a:r>
            <a:r>
              <a:rPr lang="en-ID" sz="1200" kern="1200" dirty="0">
                <a:solidFill>
                  <a:schemeClr val="tx1"/>
                </a:solidFill>
                <a:latin typeface="+mn-lt"/>
                <a:ea typeface="+mn-ea"/>
                <a:cs typeface="+mn-cs"/>
              </a:rPr>
              <a:t> kernel </a:t>
            </a:r>
            <a:r>
              <a:rPr lang="en-ID" sz="1200" kern="1200" dirty="0" err="1">
                <a:solidFill>
                  <a:schemeClr val="tx1"/>
                </a:solidFill>
                <a:latin typeface="+mn-lt"/>
                <a:ea typeface="+mn-ea"/>
                <a:cs typeface="+mn-cs"/>
              </a:rPr>
              <a:t>sangat</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mempengaruhi</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dalam</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memperoleh</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hasil</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kualitas</a:t>
            </a:r>
            <a:r>
              <a:rPr lang="en-ID" sz="1200" kern="1200" dirty="0">
                <a:solidFill>
                  <a:schemeClr val="tx1"/>
                </a:solidFill>
                <a:latin typeface="+mn-lt"/>
                <a:ea typeface="+mn-ea"/>
                <a:cs typeface="+mn-cs"/>
              </a:rPr>
              <a:t> </a:t>
            </a:r>
            <a:r>
              <a:rPr lang="en-ID" sz="1200" kern="1200" dirty="0" err="1">
                <a:solidFill>
                  <a:schemeClr val="tx1"/>
                </a:solidFill>
                <a:latin typeface="+mn-lt"/>
                <a:ea typeface="+mn-ea"/>
                <a:cs typeface="+mn-cs"/>
              </a:rPr>
              <a:t>citra</a:t>
            </a:r>
            <a:r>
              <a:rPr lang="en-ID" sz="1200" kern="1200" dirty="0">
                <a:solidFill>
                  <a:schemeClr val="tx1"/>
                </a:solidFill>
                <a:latin typeface="+mn-lt"/>
                <a:ea typeface="+mn-ea"/>
                <a:cs typeface="+mn-cs"/>
              </a:rPr>
              <a:t>.</a:t>
            </a:r>
            <a:endParaRPr lang="en-US" sz="1200" kern="1200" dirty="0">
              <a:solidFill>
                <a:schemeClr val="tx1"/>
              </a:solidFill>
              <a:latin typeface="+mn-lt"/>
              <a:ea typeface="+mn-ea"/>
              <a:cs typeface="+mn-cs"/>
            </a:endParaRPr>
          </a:p>
          <a:p>
            <a:endParaRPr lang="en-ID" dirty="0"/>
          </a:p>
          <a:p>
            <a:r>
              <a:rPr lang="en-US" sz="1200" b="0" i="0" kern="1200" dirty="0">
                <a:solidFill>
                  <a:schemeClr val="tx1"/>
                </a:solidFill>
                <a:latin typeface="+mn-lt"/>
                <a:ea typeface="+mn-ea"/>
                <a:cs typeface="+mn-cs"/>
              </a:rPr>
              <a:t> Histogram is a graphical representation of the intensity distribution of an image. Which simply means, the number of pixels for each intensity value that ranges from 0 to 255.</a:t>
            </a:r>
          </a:p>
          <a:p>
            <a:endParaRPr lang="en-ID" sz="1200" b="0" i="0" kern="1200" dirty="0">
              <a:solidFill>
                <a:schemeClr val="tx1"/>
              </a:solidFill>
              <a:latin typeface="+mn-lt"/>
              <a:ea typeface="+mn-ea"/>
              <a:cs typeface="+mn-cs"/>
            </a:endParaRPr>
          </a:p>
          <a:p>
            <a:r>
              <a:rPr lang="en-US" sz="1200" kern="1200" baseline="0" dirty="0">
                <a:solidFill>
                  <a:schemeClr val="tx1"/>
                </a:solidFill>
                <a:latin typeface="+mn-lt"/>
                <a:ea typeface="+mn-ea"/>
                <a:cs typeface="+mn-cs"/>
              </a:rPr>
              <a:t>Removing noise while</a:t>
            </a:r>
          </a:p>
          <a:p>
            <a:r>
              <a:rPr lang="en-US" sz="1200" kern="1200" baseline="0" dirty="0">
                <a:solidFill>
                  <a:schemeClr val="tx1"/>
                </a:solidFill>
                <a:latin typeface="+mn-lt"/>
                <a:ea typeface="+mn-ea"/>
                <a:cs typeface="+mn-cs"/>
              </a:rPr>
              <a:t>preserving edges of an input image</a:t>
            </a:r>
            <a:endParaRPr lang="en-US" dirty="0"/>
          </a:p>
        </p:txBody>
      </p:sp>
      <p:sp>
        <p:nvSpPr>
          <p:cNvPr id="4" name="Slide Number Placeholder 3"/>
          <p:cNvSpPr>
            <a:spLocks noGrp="1"/>
          </p:cNvSpPr>
          <p:nvPr>
            <p:ph type="sldNum" sz="quarter" idx="10"/>
          </p:nvPr>
        </p:nvSpPr>
        <p:spPr/>
        <p:txBody>
          <a:bodyPr/>
          <a:lstStyle/>
          <a:p>
            <a:fld id="{95640827-D2F2-41DD-AD44-52B1188BB2B6}"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bg>
      <p:bgPr>
        <a:blipFill>
          <a:blip r:embed="rId2" cstate="print">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775267"/>
            <a:ext cx="4180500" cy="2326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4343401"/>
            <a:ext cx="2473800" cy="63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cstate="print">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730333"/>
            <a:ext cx="3128100" cy="38784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pPr lvl="0"/>
            <a:r>
              <a:rPr lang="en-US"/>
              <a:t>Click to edit Master text styles</a:t>
            </a:r>
          </a:p>
        </p:txBody>
      </p:sp>
      <p:sp>
        <p:nvSpPr>
          <p:cNvPr id="17" name="Google Shape;17;p4"/>
          <p:cNvSpPr txBox="1">
            <a:spLocks noGrp="1"/>
          </p:cNvSpPr>
          <p:nvPr>
            <p:ph type="title"/>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r>
              <a:rPr lang="en-US"/>
              <a:t>Click to edit Master title style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cstate="print">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449580"/>
            <a:ext cx="22500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20" name="Google Shape;20;p5"/>
          <p:cNvSpPr txBox="1">
            <a:spLocks noGrp="1"/>
          </p:cNvSpPr>
          <p:nvPr>
            <p:ph type="subTitle" idx="1"/>
          </p:nvPr>
        </p:nvSpPr>
        <p:spPr>
          <a:xfrm flipH="1">
            <a:off x="1483662" y="5549193"/>
            <a:ext cx="2250000" cy="8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21" name="Google Shape;21;p5"/>
          <p:cNvSpPr txBox="1">
            <a:spLocks noGrp="1"/>
          </p:cNvSpPr>
          <p:nvPr>
            <p:ph type="ctrTitle" idx="2"/>
          </p:nvPr>
        </p:nvSpPr>
        <p:spPr>
          <a:xfrm flipH="1">
            <a:off x="1505901" y="4936019"/>
            <a:ext cx="2205600" cy="83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22" name="Google Shape;22;p5"/>
          <p:cNvSpPr txBox="1">
            <a:spLocks noGrp="1"/>
          </p:cNvSpPr>
          <p:nvPr>
            <p:ph type="subTitle" idx="3"/>
          </p:nvPr>
        </p:nvSpPr>
        <p:spPr>
          <a:xfrm flipH="1">
            <a:off x="5408076" y="1996731"/>
            <a:ext cx="2250000" cy="8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23" name="Google Shape;23;p5"/>
          <p:cNvSpPr txBox="1">
            <a:spLocks noGrp="1"/>
          </p:cNvSpPr>
          <p:nvPr>
            <p:ph type="title" idx="4"/>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r>
              <a:rPr lang="en-US"/>
              <a:t>Click to edit Master 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cstate="print">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r>
              <a:rPr lang="en-US"/>
              <a:t>Click to edit Master 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cstate="print">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3357633"/>
            <a:ext cx="8050800" cy="250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r>
              <a:rPr lang="en-US"/>
              <a:t>Click to edit Master subtitle style</a:t>
            </a:r>
            <a:endParaRPr/>
          </a:p>
        </p:txBody>
      </p:sp>
      <p:sp>
        <p:nvSpPr>
          <p:cNvPr id="28" name="Google Shape;28;p7"/>
          <p:cNvSpPr txBox="1">
            <a:spLocks noGrp="1"/>
          </p:cNvSpPr>
          <p:nvPr>
            <p:ph type="title"/>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r>
              <a:rPr lang="en-US"/>
              <a:t>Click to edit Master 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cstate="print">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47377"/>
            <a:ext cx="4045200" cy="1976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33" name="Google Shape;33;p9"/>
          <p:cNvSpPr txBox="1">
            <a:spLocks noGrp="1"/>
          </p:cNvSpPr>
          <p:nvPr>
            <p:ph type="subTitle" idx="1"/>
          </p:nvPr>
        </p:nvSpPr>
        <p:spPr>
          <a:xfrm>
            <a:off x="625025" y="1774920"/>
            <a:ext cx="3375300" cy="190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cstate="print">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2118823"/>
            <a:ext cx="3301800" cy="176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36" name="Google Shape;36;p10"/>
          <p:cNvSpPr txBox="1">
            <a:spLocks noGrp="1"/>
          </p:cNvSpPr>
          <p:nvPr>
            <p:ph type="subTitle" idx="1"/>
          </p:nvPr>
        </p:nvSpPr>
        <p:spPr>
          <a:xfrm flipH="1">
            <a:off x="616948" y="3775693"/>
            <a:ext cx="2331300" cy="11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picture">
  <p:cSld name="Big picture">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625844" y="260433"/>
            <a:ext cx="2649300" cy="2451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r>
              <a:rPr lang="en-US"/>
              <a:t>Click to edit Master title style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cstate="print">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2314295"/>
            <a:ext cx="25041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41" name="Google Shape;41;p12"/>
          <p:cNvSpPr txBox="1">
            <a:spLocks noGrp="1"/>
          </p:cNvSpPr>
          <p:nvPr>
            <p:ph type="subTitle" idx="1"/>
          </p:nvPr>
        </p:nvSpPr>
        <p:spPr>
          <a:xfrm flipH="1">
            <a:off x="773250" y="2991928"/>
            <a:ext cx="2504100" cy="9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2" name="Google Shape;42;p12"/>
          <p:cNvSpPr txBox="1">
            <a:spLocks noGrp="1"/>
          </p:cNvSpPr>
          <p:nvPr>
            <p:ph type="title" idx="2" hasCustomPrompt="1"/>
          </p:nvPr>
        </p:nvSpPr>
        <p:spPr>
          <a:xfrm>
            <a:off x="1760724" y="1651468"/>
            <a:ext cx="5292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2314385"/>
            <a:ext cx="23847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44" name="Google Shape;44;p12"/>
          <p:cNvSpPr txBox="1">
            <a:spLocks noGrp="1"/>
          </p:cNvSpPr>
          <p:nvPr>
            <p:ph type="subTitle" idx="4"/>
          </p:nvPr>
        </p:nvSpPr>
        <p:spPr>
          <a:xfrm flipH="1">
            <a:off x="3277350" y="2991932"/>
            <a:ext cx="2589300" cy="9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5" name="Google Shape;45;p12"/>
          <p:cNvSpPr txBox="1">
            <a:spLocks noGrp="1"/>
          </p:cNvSpPr>
          <p:nvPr>
            <p:ph type="title" idx="5" hasCustomPrompt="1"/>
          </p:nvPr>
        </p:nvSpPr>
        <p:spPr>
          <a:xfrm>
            <a:off x="4098299" y="1651483"/>
            <a:ext cx="947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2322796"/>
            <a:ext cx="24531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47" name="Google Shape;47;p12"/>
          <p:cNvSpPr txBox="1">
            <a:spLocks noGrp="1"/>
          </p:cNvSpPr>
          <p:nvPr>
            <p:ph type="subTitle" idx="7"/>
          </p:nvPr>
        </p:nvSpPr>
        <p:spPr>
          <a:xfrm flipH="1">
            <a:off x="5724613" y="2991920"/>
            <a:ext cx="2589300" cy="9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48" name="Google Shape;48;p12"/>
          <p:cNvSpPr txBox="1">
            <a:spLocks noGrp="1"/>
          </p:cNvSpPr>
          <p:nvPr>
            <p:ph type="title" idx="8" hasCustomPrompt="1"/>
          </p:nvPr>
        </p:nvSpPr>
        <p:spPr>
          <a:xfrm>
            <a:off x="6492612" y="1652093"/>
            <a:ext cx="10533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4543985"/>
            <a:ext cx="24531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50" name="Google Shape;50;p12"/>
          <p:cNvSpPr txBox="1">
            <a:spLocks noGrp="1"/>
          </p:cNvSpPr>
          <p:nvPr>
            <p:ph type="subTitle" idx="13"/>
          </p:nvPr>
        </p:nvSpPr>
        <p:spPr>
          <a:xfrm flipH="1">
            <a:off x="2042356" y="5225021"/>
            <a:ext cx="24531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51" name="Google Shape;51;p12"/>
          <p:cNvSpPr txBox="1">
            <a:spLocks noGrp="1"/>
          </p:cNvSpPr>
          <p:nvPr>
            <p:ph type="title" idx="14" hasCustomPrompt="1"/>
          </p:nvPr>
        </p:nvSpPr>
        <p:spPr>
          <a:xfrm>
            <a:off x="2795206" y="3870779"/>
            <a:ext cx="947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4543985"/>
            <a:ext cx="24531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53" name="Google Shape;53;p12"/>
          <p:cNvSpPr txBox="1">
            <a:spLocks noGrp="1"/>
          </p:cNvSpPr>
          <p:nvPr>
            <p:ph type="subTitle" idx="16"/>
          </p:nvPr>
        </p:nvSpPr>
        <p:spPr>
          <a:xfrm flipH="1">
            <a:off x="4605346" y="5225021"/>
            <a:ext cx="23847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54" name="Google Shape;54;p12"/>
          <p:cNvSpPr txBox="1">
            <a:spLocks noGrp="1"/>
          </p:cNvSpPr>
          <p:nvPr>
            <p:ph type="title" idx="17" hasCustomPrompt="1"/>
          </p:nvPr>
        </p:nvSpPr>
        <p:spPr>
          <a:xfrm>
            <a:off x="5323996" y="3870779"/>
            <a:ext cx="947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r>
              <a:rPr lang="en-US"/>
              <a:t>Click to edit Master title style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cstate="print">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681143"/>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58" name="Google Shape;58;p13"/>
          <p:cNvSpPr txBox="1">
            <a:spLocks noGrp="1"/>
          </p:cNvSpPr>
          <p:nvPr>
            <p:ph type="subTitle" idx="1"/>
          </p:nvPr>
        </p:nvSpPr>
        <p:spPr>
          <a:xfrm flipH="1">
            <a:off x="6472706" y="3297433"/>
            <a:ext cx="17199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59" name="Google Shape;59;p13"/>
          <p:cNvSpPr txBox="1">
            <a:spLocks noGrp="1"/>
          </p:cNvSpPr>
          <p:nvPr>
            <p:ph type="ctrTitle" idx="2"/>
          </p:nvPr>
        </p:nvSpPr>
        <p:spPr>
          <a:xfrm flipH="1">
            <a:off x="3791699" y="3284771"/>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60" name="Google Shape;60;p13"/>
          <p:cNvSpPr txBox="1">
            <a:spLocks noGrp="1"/>
          </p:cNvSpPr>
          <p:nvPr>
            <p:ph type="subTitle" idx="3"/>
          </p:nvPr>
        </p:nvSpPr>
        <p:spPr>
          <a:xfrm flipH="1">
            <a:off x="3791699" y="3917895"/>
            <a:ext cx="15606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61" name="Google Shape;61;p13"/>
          <p:cNvSpPr txBox="1">
            <a:spLocks noGrp="1"/>
          </p:cNvSpPr>
          <p:nvPr>
            <p:ph type="ctrTitle" idx="4"/>
          </p:nvPr>
        </p:nvSpPr>
        <p:spPr>
          <a:xfrm flipH="1">
            <a:off x="1071599" y="2681143"/>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62" name="Google Shape;62;p13"/>
          <p:cNvSpPr txBox="1">
            <a:spLocks noGrp="1"/>
          </p:cNvSpPr>
          <p:nvPr>
            <p:ph type="subTitle" idx="5"/>
          </p:nvPr>
        </p:nvSpPr>
        <p:spPr>
          <a:xfrm flipH="1">
            <a:off x="1071600" y="3297433"/>
            <a:ext cx="15606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63" name="Google Shape;63;p13"/>
          <p:cNvSpPr txBox="1">
            <a:spLocks noGrp="1"/>
          </p:cNvSpPr>
          <p:nvPr>
            <p:ph type="title" idx="6"/>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r>
              <a:rPr lang="en-US"/>
              <a:t>Click to edit Master title style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cstate="print">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4712109"/>
            <a:ext cx="1869300" cy="77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66" name="Google Shape;66;p14"/>
          <p:cNvSpPr txBox="1">
            <a:spLocks noGrp="1"/>
          </p:cNvSpPr>
          <p:nvPr>
            <p:ph type="subTitle" idx="1"/>
          </p:nvPr>
        </p:nvSpPr>
        <p:spPr>
          <a:xfrm flipH="1">
            <a:off x="5126168" y="3955800"/>
            <a:ext cx="1869300" cy="8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67" name="Google Shape;67;p14"/>
          <p:cNvSpPr txBox="1">
            <a:spLocks noGrp="1"/>
          </p:cNvSpPr>
          <p:nvPr>
            <p:ph type="ctrTitle" idx="2"/>
          </p:nvPr>
        </p:nvSpPr>
        <p:spPr>
          <a:xfrm flipH="1">
            <a:off x="5150318" y="2780581"/>
            <a:ext cx="1821000" cy="61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68" name="Google Shape;68;p14"/>
          <p:cNvSpPr txBox="1">
            <a:spLocks noGrp="1"/>
          </p:cNvSpPr>
          <p:nvPr>
            <p:ph type="subTitle" idx="3"/>
          </p:nvPr>
        </p:nvSpPr>
        <p:spPr>
          <a:xfrm flipH="1">
            <a:off x="5126168" y="2022867"/>
            <a:ext cx="1869300" cy="8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69" name="Google Shape;69;p14"/>
          <p:cNvSpPr txBox="1">
            <a:spLocks noGrp="1"/>
          </p:cNvSpPr>
          <p:nvPr>
            <p:ph type="ctrTitle" idx="4"/>
          </p:nvPr>
        </p:nvSpPr>
        <p:spPr>
          <a:xfrm flipH="1">
            <a:off x="2241967" y="2785248"/>
            <a:ext cx="1793700" cy="61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70" name="Google Shape;70;p14"/>
          <p:cNvSpPr txBox="1">
            <a:spLocks noGrp="1"/>
          </p:cNvSpPr>
          <p:nvPr>
            <p:ph type="subTitle" idx="5"/>
          </p:nvPr>
        </p:nvSpPr>
        <p:spPr>
          <a:xfrm flipH="1">
            <a:off x="2204167" y="2022880"/>
            <a:ext cx="1869300" cy="8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71" name="Google Shape;71;p14"/>
          <p:cNvSpPr txBox="1">
            <a:spLocks noGrp="1"/>
          </p:cNvSpPr>
          <p:nvPr>
            <p:ph type="ctrTitle" idx="6"/>
          </p:nvPr>
        </p:nvSpPr>
        <p:spPr>
          <a:xfrm flipH="1">
            <a:off x="2204167" y="4712109"/>
            <a:ext cx="1869300" cy="77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72" name="Google Shape;72;p14"/>
          <p:cNvSpPr txBox="1">
            <a:spLocks noGrp="1"/>
          </p:cNvSpPr>
          <p:nvPr>
            <p:ph type="subTitle" idx="7"/>
          </p:nvPr>
        </p:nvSpPr>
        <p:spPr>
          <a:xfrm flipH="1">
            <a:off x="2204167" y="3955800"/>
            <a:ext cx="1869300" cy="8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73" name="Google Shape;73;p14"/>
          <p:cNvSpPr txBox="1">
            <a:spLocks noGrp="1"/>
          </p:cNvSpPr>
          <p:nvPr>
            <p:ph type="title" idx="8"/>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r>
              <a:rPr lang="en-US"/>
              <a:t>Click to edit Master 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bg>
      <p:bgPr>
        <a:blipFill>
          <a:blip r:embed="rId2" cstate="print">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3357633"/>
            <a:ext cx="8050800" cy="250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ms 2">
  <p:cSld name="Title and three columms 2">
    <p:bg>
      <p:bgPr>
        <a:blipFill>
          <a:blip r:embed="rId2" cstate="print">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3242252"/>
            <a:ext cx="20121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76" name="Google Shape;76;p15"/>
          <p:cNvSpPr txBox="1">
            <a:spLocks noGrp="1"/>
          </p:cNvSpPr>
          <p:nvPr>
            <p:ph type="subTitle" idx="1"/>
          </p:nvPr>
        </p:nvSpPr>
        <p:spPr>
          <a:xfrm flipH="1">
            <a:off x="715630" y="3771319"/>
            <a:ext cx="2285700" cy="11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77" name="Google Shape;77;p15"/>
          <p:cNvSpPr txBox="1">
            <a:spLocks noGrp="1"/>
          </p:cNvSpPr>
          <p:nvPr>
            <p:ph type="ctrTitle" idx="2"/>
          </p:nvPr>
        </p:nvSpPr>
        <p:spPr>
          <a:xfrm flipH="1">
            <a:off x="5754257" y="4333121"/>
            <a:ext cx="15606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78" name="Google Shape;78;p15"/>
          <p:cNvSpPr txBox="1">
            <a:spLocks noGrp="1"/>
          </p:cNvSpPr>
          <p:nvPr>
            <p:ph type="subTitle" idx="3"/>
          </p:nvPr>
        </p:nvSpPr>
        <p:spPr>
          <a:xfrm flipH="1">
            <a:off x="5754257" y="4861831"/>
            <a:ext cx="2285700" cy="11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79" name="Google Shape;79;p15"/>
          <p:cNvSpPr txBox="1">
            <a:spLocks noGrp="1"/>
          </p:cNvSpPr>
          <p:nvPr>
            <p:ph type="ctrTitle" idx="4"/>
          </p:nvPr>
        </p:nvSpPr>
        <p:spPr>
          <a:xfrm flipH="1">
            <a:off x="6095335" y="1864105"/>
            <a:ext cx="15606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80" name="Google Shape;80;p15"/>
          <p:cNvSpPr txBox="1">
            <a:spLocks noGrp="1"/>
          </p:cNvSpPr>
          <p:nvPr>
            <p:ph type="subTitle" idx="5"/>
          </p:nvPr>
        </p:nvSpPr>
        <p:spPr>
          <a:xfrm flipH="1">
            <a:off x="6095335" y="2392815"/>
            <a:ext cx="2285700" cy="11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81" name="Google Shape;81;p15"/>
          <p:cNvSpPr txBox="1">
            <a:spLocks noGrp="1"/>
          </p:cNvSpPr>
          <p:nvPr>
            <p:ph type="title" idx="6"/>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r>
              <a:rPr lang="en-US"/>
              <a:t>Click to edit Master title style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cstate="print">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661273"/>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r>
              <a:rPr lang="en-US"/>
              <a:t>Click to edit Master title style</a:t>
            </a:r>
            <a:endParaRPr/>
          </a:p>
        </p:txBody>
      </p:sp>
      <p:sp>
        <p:nvSpPr>
          <p:cNvPr id="84" name="Google Shape;84;p16"/>
          <p:cNvSpPr txBox="1">
            <a:spLocks noGrp="1"/>
          </p:cNvSpPr>
          <p:nvPr>
            <p:ph type="subTitle" idx="1"/>
          </p:nvPr>
        </p:nvSpPr>
        <p:spPr>
          <a:xfrm flipH="1">
            <a:off x="2266603" y="2170380"/>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85" name="Google Shape;85;p16"/>
          <p:cNvSpPr txBox="1">
            <a:spLocks noGrp="1"/>
          </p:cNvSpPr>
          <p:nvPr>
            <p:ph type="ctrTitle" idx="2"/>
          </p:nvPr>
        </p:nvSpPr>
        <p:spPr>
          <a:xfrm flipH="1">
            <a:off x="2543653" y="4767044"/>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r>
              <a:rPr lang="en-US"/>
              <a:t>Click to edit Master title style</a:t>
            </a:r>
            <a:endParaRPr/>
          </a:p>
        </p:txBody>
      </p:sp>
      <p:sp>
        <p:nvSpPr>
          <p:cNvPr id="86" name="Google Shape;86;p16"/>
          <p:cNvSpPr txBox="1">
            <a:spLocks noGrp="1"/>
          </p:cNvSpPr>
          <p:nvPr>
            <p:ph type="subTitle" idx="3"/>
          </p:nvPr>
        </p:nvSpPr>
        <p:spPr>
          <a:xfrm flipH="1">
            <a:off x="2266608" y="5277733"/>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87" name="Google Shape;87;p16"/>
          <p:cNvSpPr txBox="1">
            <a:spLocks noGrp="1"/>
          </p:cNvSpPr>
          <p:nvPr>
            <p:ph type="ctrTitle" idx="4"/>
          </p:nvPr>
        </p:nvSpPr>
        <p:spPr>
          <a:xfrm flipH="1">
            <a:off x="2543653" y="3213796"/>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r>
              <a:rPr lang="en-US"/>
              <a:t>Click to edit Master title style</a:t>
            </a:r>
            <a:endParaRPr/>
          </a:p>
        </p:txBody>
      </p:sp>
      <p:sp>
        <p:nvSpPr>
          <p:cNvPr id="88" name="Google Shape;88;p16"/>
          <p:cNvSpPr txBox="1">
            <a:spLocks noGrp="1"/>
          </p:cNvSpPr>
          <p:nvPr>
            <p:ph type="subTitle" idx="5"/>
          </p:nvPr>
        </p:nvSpPr>
        <p:spPr>
          <a:xfrm flipH="1">
            <a:off x="2266608" y="3722900"/>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89" name="Google Shape;89;p16"/>
          <p:cNvSpPr txBox="1">
            <a:spLocks noGrp="1"/>
          </p:cNvSpPr>
          <p:nvPr>
            <p:ph type="ctrTitle" idx="6"/>
          </p:nvPr>
        </p:nvSpPr>
        <p:spPr>
          <a:xfrm flipH="1">
            <a:off x="5039747" y="3213795"/>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r>
              <a:rPr lang="en-US"/>
              <a:t>Click to edit Master title style</a:t>
            </a:r>
            <a:endParaRPr/>
          </a:p>
        </p:txBody>
      </p:sp>
      <p:sp>
        <p:nvSpPr>
          <p:cNvPr id="90" name="Google Shape;90;p16"/>
          <p:cNvSpPr txBox="1">
            <a:spLocks noGrp="1"/>
          </p:cNvSpPr>
          <p:nvPr>
            <p:ph type="subTitle" idx="7"/>
          </p:nvPr>
        </p:nvSpPr>
        <p:spPr>
          <a:xfrm flipH="1">
            <a:off x="4762697" y="3724475"/>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91" name="Google Shape;91;p16"/>
          <p:cNvSpPr txBox="1">
            <a:spLocks noGrp="1"/>
          </p:cNvSpPr>
          <p:nvPr>
            <p:ph type="ctrTitle" idx="8"/>
          </p:nvPr>
        </p:nvSpPr>
        <p:spPr>
          <a:xfrm flipH="1">
            <a:off x="5039747" y="4767044"/>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r>
              <a:rPr lang="en-US"/>
              <a:t>Click to edit Master title style</a:t>
            </a:r>
            <a:endParaRPr/>
          </a:p>
        </p:txBody>
      </p:sp>
      <p:sp>
        <p:nvSpPr>
          <p:cNvPr id="92" name="Google Shape;92;p16"/>
          <p:cNvSpPr txBox="1">
            <a:spLocks noGrp="1"/>
          </p:cNvSpPr>
          <p:nvPr>
            <p:ph type="subTitle" idx="9"/>
          </p:nvPr>
        </p:nvSpPr>
        <p:spPr>
          <a:xfrm flipH="1">
            <a:off x="4762697" y="5277724"/>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93" name="Google Shape;93;p16"/>
          <p:cNvSpPr txBox="1">
            <a:spLocks noGrp="1"/>
          </p:cNvSpPr>
          <p:nvPr>
            <p:ph type="ctrTitle" idx="13"/>
          </p:nvPr>
        </p:nvSpPr>
        <p:spPr>
          <a:xfrm flipH="1">
            <a:off x="5039747" y="1661273"/>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r>
              <a:rPr lang="en-US"/>
              <a:t>Click to edit Master title style</a:t>
            </a:r>
            <a:endParaRPr/>
          </a:p>
        </p:txBody>
      </p:sp>
      <p:sp>
        <p:nvSpPr>
          <p:cNvPr id="94" name="Google Shape;94;p16"/>
          <p:cNvSpPr txBox="1">
            <a:spLocks noGrp="1"/>
          </p:cNvSpPr>
          <p:nvPr>
            <p:ph type="subTitle" idx="14"/>
          </p:nvPr>
        </p:nvSpPr>
        <p:spPr>
          <a:xfrm flipH="1">
            <a:off x="4762697" y="2170380"/>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n-US"/>
              <a:t>Click to edit Master subtitle style</a:t>
            </a:r>
            <a:endParaRPr/>
          </a:p>
        </p:txBody>
      </p:sp>
      <p:sp>
        <p:nvSpPr>
          <p:cNvPr id="95" name="Google Shape;95;p16"/>
          <p:cNvSpPr txBox="1">
            <a:spLocks noGrp="1"/>
          </p:cNvSpPr>
          <p:nvPr>
            <p:ph type="title" idx="15"/>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r>
              <a:rPr lang="en-US"/>
              <a:t>Click to edit Master 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er 2">
  <p:cSld name="Header 2">
    <p:bg>
      <p:bgPr>
        <a:blipFill>
          <a:blip r:embed="rId2" cstate="print">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2508941"/>
            <a:ext cx="4182900" cy="149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98" name="Google Shape;98;p17"/>
          <p:cNvSpPr txBox="1">
            <a:spLocks noGrp="1"/>
          </p:cNvSpPr>
          <p:nvPr>
            <p:ph type="subTitle" idx="1"/>
          </p:nvPr>
        </p:nvSpPr>
        <p:spPr>
          <a:xfrm flipH="1">
            <a:off x="612075" y="3782859"/>
            <a:ext cx="2559900" cy="7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r>
              <a:rPr lang="en-US"/>
              <a:t>Click to edit Master subtitle style</a:t>
            </a:r>
            <a:endParaRPr/>
          </a:p>
        </p:txBody>
      </p:sp>
      <p:sp>
        <p:nvSpPr>
          <p:cNvPr id="99" name="Google Shape;99;p17"/>
          <p:cNvSpPr txBox="1">
            <a:spLocks noGrp="1"/>
          </p:cNvSpPr>
          <p:nvPr>
            <p:ph type="title" idx="2" hasCustomPrompt="1"/>
          </p:nvPr>
        </p:nvSpPr>
        <p:spPr>
          <a:xfrm flipH="1">
            <a:off x="4880701" y="3304533"/>
            <a:ext cx="13119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er 3">
  <p:cSld name="Header 3">
    <p:bg>
      <p:bgPr>
        <a:blipFill>
          <a:blip r:embed="rId2" cstate="print">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996940"/>
            <a:ext cx="2559900" cy="10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
        <p:nvSpPr>
          <p:cNvPr id="102" name="Google Shape;102;p18"/>
          <p:cNvSpPr txBox="1">
            <a:spLocks noGrp="1"/>
          </p:cNvSpPr>
          <p:nvPr>
            <p:ph type="subTitle" idx="1"/>
          </p:nvPr>
        </p:nvSpPr>
        <p:spPr>
          <a:xfrm>
            <a:off x="619650" y="3783116"/>
            <a:ext cx="2559900" cy="7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r>
              <a:rPr lang="en-US"/>
              <a:t>Click to edit Master subtitle style</a:t>
            </a:r>
            <a:endParaRPr/>
          </a:p>
        </p:txBody>
      </p:sp>
      <p:sp>
        <p:nvSpPr>
          <p:cNvPr id="103" name="Google Shape;103;p18"/>
          <p:cNvSpPr txBox="1">
            <a:spLocks noGrp="1"/>
          </p:cNvSpPr>
          <p:nvPr>
            <p:ph type="title" idx="2" hasCustomPrompt="1"/>
          </p:nvPr>
        </p:nvSpPr>
        <p:spPr>
          <a:xfrm>
            <a:off x="4145650" y="3845917"/>
            <a:ext cx="22407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er 5">
  <p:cSld name="Header 5">
    <p:bg>
      <p:bgPr>
        <a:blipFill>
          <a:blip r:embed="rId2" cstate="print">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3862985"/>
            <a:ext cx="3690300" cy="6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rPr lang="en-US"/>
              <a:t>Click to edit Master title style</a:t>
            </a:r>
            <a:endParaRPr/>
          </a:p>
        </p:txBody>
      </p:sp>
      <p:sp>
        <p:nvSpPr>
          <p:cNvPr id="106" name="Google Shape;106;p19"/>
          <p:cNvSpPr txBox="1">
            <a:spLocks noGrp="1"/>
          </p:cNvSpPr>
          <p:nvPr>
            <p:ph type="subTitle" idx="1"/>
          </p:nvPr>
        </p:nvSpPr>
        <p:spPr>
          <a:xfrm flipH="1">
            <a:off x="3292050" y="4651147"/>
            <a:ext cx="25599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r>
              <a:rPr lang="en-US"/>
              <a:t>Click to edit Master subtitle style</a:t>
            </a:r>
            <a:endParaRPr/>
          </a:p>
        </p:txBody>
      </p:sp>
      <p:sp>
        <p:nvSpPr>
          <p:cNvPr id="107" name="Google Shape;107;p19"/>
          <p:cNvSpPr txBox="1">
            <a:spLocks noGrp="1"/>
          </p:cNvSpPr>
          <p:nvPr>
            <p:ph type="title" idx="2" hasCustomPrompt="1"/>
          </p:nvPr>
        </p:nvSpPr>
        <p:spPr>
          <a:xfrm flipH="1">
            <a:off x="3451650" y="1801795"/>
            <a:ext cx="22407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eader 4">
  <p:cSld name="Header 4">
    <p:bg>
      <p:bgPr>
        <a:blipFill>
          <a:blip r:embed="rId2" cstate="print">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3404240"/>
            <a:ext cx="3690300" cy="60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rPr lang="en-US"/>
              <a:t>Click to edit Master title style</a:t>
            </a:r>
            <a:endParaRPr/>
          </a:p>
        </p:txBody>
      </p:sp>
      <p:sp>
        <p:nvSpPr>
          <p:cNvPr id="110" name="Google Shape;110;p20"/>
          <p:cNvSpPr txBox="1">
            <a:spLocks noGrp="1"/>
          </p:cNvSpPr>
          <p:nvPr>
            <p:ph type="subTitle" idx="1"/>
          </p:nvPr>
        </p:nvSpPr>
        <p:spPr>
          <a:xfrm flipH="1">
            <a:off x="5977611" y="3783628"/>
            <a:ext cx="2559900" cy="7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r>
              <a:rPr lang="en-US"/>
              <a:t>Click to edit Master subtitle style</a:t>
            </a:r>
            <a:endParaRPr/>
          </a:p>
        </p:txBody>
      </p:sp>
      <p:sp>
        <p:nvSpPr>
          <p:cNvPr id="111" name="Google Shape;111;p20"/>
          <p:cNvSpPr txBox="1">
            <a:spLocks noGrp="1"/>
          </p:cNvSpPr>
          <p:nvPr>
            <p:ph type="title" idx="2" hasCustomPrompt="1"/>
          </p:nvPr>
        </p:nvSpPr>
        <p:spPr>
          <a:xfrm flipH="1">
            <a:off x="2133750" y="2772467"/>
            <a:ext cx="20001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sources">
  <p:cSld name="Resources">
    <p:bg>
      <p:bgPr>
        <a:solidFill>
          <a:schemeClr val="lt2"/>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809533"/>
            <a:ext cx="5140200" cy="45552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pPr lvl="0"/>
            <a:r>
              <a:rPr lang="en-US"/>
              <a:t>Click to edit Master text styles</a:t>
            </a:r>
          </a:p>
        </p:txBody>
      </p:sp>
      <p:sp>
        <p:nvSpPr>
          <p:cNvPr id="114" name="Google Shape;114;p21"/>
          <p:cNvSpPr txBox="1">
            <a:spLocks noGrp="1"/>
          </p:cNvSpPr>
          <p:nvPr>
            <p:ph type="title"/>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r>
              <a:rPr lang="en-US"/>
              <a:t>Click to edit Master title style</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cstate="print">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47377"/>
            <a:ext cx="4045200" cy="1976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117" name="Google Shape;117;p22"/>
          <p:cNvSpPr txBox="1">
            <a:spLocks noGrp="1"/>
          </p:cNvSpPr>
          <p:nvPr>
            <p:ph type="subTitle" idx="1"/>
          </p:nvPr>
        </p:nvSpPr>
        <p:spPr>
          <a:xfrm>
            <a:off x="625025" y="1774920"/>
            <a:ext cx="3375300" cy="190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18" name="Google Shape;118;p22"/>
          <p:cNvSpPr txBox="1"/>
          <p:nvPr/>
        </p:nvSpPr>
        <p:spPr>
          <a:xfrm>
            <a:off x="621618" y="4785505"/>
            <a:ext cx="2418000" cy="124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bg>
      <p:bgPr>
        <a:blipFill>
          <a:blip r:embed="rId2" cstate="print">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47377"/>
            <a:ext cx="4045200" cy="1976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774920"/>
            <a:ext cx="3375300" cy="190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2DB48DD1-F486-4DED-AA11-1A8A492514A4}" type="datetimeFigureOut">
              <a:rPr lang="en-US" smtClean="0"/>
              <a:pPr/>
              <a:t>6/23/2022</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F37789DC-814B-4267-9B4D-70D13EFCAA7A}"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2DB48DD1-F486-4DED-AA11-1A8A492514A4}" type="datetimeFigureOut">
              <a:rPr lang="en-US" smtClean="0"/>
              <a:pPr/>
              <a:t>6/23/2022</a:t>
            </a:fld>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F37789DC-814B-4267-9B4D-70D13EFCAA7A}"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7C9B81F-C347-4BEF-BFDF-29C42F48304A}" type="datetimeFigureOut">
              <a:rPr lang="en-US" smtClean="0"/>
              <a:pPr/>
              <a:t>6/23/2022</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DB48DD1-F486-4DED-AA11-1A8A492514A4}"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789DC-814B-4267-9B4D-70D13EFCAA7A}"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DB48DD1-F486-4DED-AA11-1A8A492514A4}"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789DC-814B-4267-9B4D-70D13EFCAA7A}" type="slidenum">
              <a:rPr lang="en-US" smtClean="0"/>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9"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9"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6/23/2022</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7C9B81F-C347-4BEF-BFDF-29C42F48304A}" type="datetimeFigureOut">
              <a:rPr lang="en-US" smtClean="0"/>
              <a:pPr/>
              <a:t>6/23/2022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6/23/2022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reserve="1">
  <p:cSld name="Title and six columns">
    <p:bg>
      <p:bgPr>
        <a:blipFill>
          <a:blip r:embed="rId2" cstate="print">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661273"/>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2170380"/>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4767044"/>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5277733"/>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3213796"/>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3722900"/>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3213795"/>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3724475"/>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4767044"/>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5277724"/>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661273"/>
            <a:ext cx="1560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2170380"/>
            <a:ext cx="2114700"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378144"/>
            <a:ext cx="4302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3"/>
            <a:ext cx="2743200" cy="1162051"/>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8077200" y="6356352"/>
            <a:ext cx="609600" cy="365125"/>
          </a:xfrm>
        </p:spPr>
        <p:txBody>
          <a:bodyPr/>
          <a:lstStyle/>
          <a:p>
            <a:fld id="{042AED99-7FB4-404E-8A97-64753DCE42EC}" type="slidenum">
              <a:rPr kumimoji="0" lang="en-US" smtClean="0"/>
              <a:pPr/>
              <a:t>‹#›</a:t>
            </a:fld>
            <a:endParaRPr kumimoji="0"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7"/>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4"/>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44213AF-26F6-41FA-8D85-E2C5388D6E58}" type="datetimeFigureOut">
              <a:rPr lang="en-US" smtClean="0"/>
              <a:pPr/>
              <a:t>6/23/2022</a:t>
            </a:fld>
            <a:endParaRPr lang="en-US" dirty="0">
              <a:solidFill>
                <a:srgbClr val="FFFFFF"/>
              </a:solidFill>
            </a:endParaRPr>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kumimoji="0" lang="en-US">
              <a:solidFill>
                <a:schemeClr val="accent1">
                  <a:tint val="20000"/>
                </a:schemeClr>
              </a:solidFill>
            </a:endParaRP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5BBC35B-A44B-4119-B8DA-DE9E3DFADA20}" type="slidenum">
              <a:rPr kumimoji="0" lang="en-US" smtClean="0"/>
              <a:pPr/>
              <a:t>‹#›</a:t>
            </a:fld>
            <a:endParaRPr kumimoji="0" lang="en-US" dirty="0">
              <a:solidFill>
                <a:srgbClr val="FFFFFF"/>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DB48DD1-F486-4DED-AA11-1A8A492514A4}"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789DC-814B-4267-9B4D-70D13EFCAA7A}"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44213AF-26F6-41FA-8D85-E2C5388D6E58}"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9"/>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9"/>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DB48DD1-F486-4DED-AA11-1A8A492514A4}"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789DC-814B-4267-9B4D-70D13EFCAA7A}"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30"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6"/>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9" y="1444296"/>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44213AF-26F6-41FA-8D85-E2C5388D6E58}" type="datetimeFigureOut">
              <a:rPr lang="en-US" smtClean="0"/>
              <a:pPr/>
              <a:t>6/23/2022</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44213AF-26F6-41FA-8D85-E2C5388D6E58}" type="datetimeFigureOut">
              <a:rPr lang="en-US" smtClean="0"/>
              <a:pPr/>
              <a:t>6/23/2022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5" preserve="1">
  <p:cSld name="Header 5">
    <p:bg>
      <p:bgPr>
        <a:blipFill>
          <a:blip r:embed="rId2" cstate="print">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3862985"/>
            <a:ext cx="3690300" cy="6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4651147"/>
            <a:ext cx="2559900" cy="7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801795"/>
            <a:ext cx="22407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4213AF-26F6-41FA-8D85-E2C5388D6E58}" type="datetimeFigureOut">
              <a:rPr lang="en-US" smtClean="0"/>
              <a:pPr/>
              <a:t>6/23/2022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3"/>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544213AF-26F6-41FA-8D85-E2C5388D6E58}"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3"/>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44213AF-26F6-41FA-8D85-E2C5388D6E58}" type="datetimeFigureOut">
              <a:rPr lang="en-US" smtClean="0"/>
              <a:pPr/>
              <a:t>6/23/2022</a:t>
            </a:fld>
            <a:endParaRPr lang="en-US">
              <a:solidFill>
                <a:schemeClr val="tx1"/>
              </a:solidFill>
            </a:endParaRPr>
          </a:p>
        </p:txBody>
      </p:sp>
      <p:sp>
        <p:nvSpPr>
          <p:cNvPr id="6" name="Footer Placeholder 5"/>
          <p:cNvSpPr>
            <a:spLocks noGrp="1"/>
          </p:cNvSpPr>
          <p:nvPr>
            <p:ph type="ftr" sz="quarter" idx="11"/>
          </p:nvPr>
        </p:nvSpPr>
        <p:spPr>
          <a:xfrm>
            <a:off x="4380076" y="6407944"/>
            <a:ext cx="2350681" cy="365125"/>
          </a:xfrm>
        </p:spPr>
        <p:txBody>
          <a:bodyPr/>
          <a:lstStyle>
            <a:lvl1pPr>
              <a:defRPr>
                <a:solidFill>
                  <a:schemeClr val="tx1"/>
                </a:solidFill>
              </a:defRPr>
            </a:lvl1pPr>
            <a:extLst/>
          </a:lstStyle>
          <a:p>
            <a:endParaRPr kumimoji="0" lang="en-US">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5BBC35B-A44B-4119-B8DA-DE9E3DFADA20}" type="slidenum">
              <a:rPr kumimoji="0" lang="en-US" smtClean="0"/>
              <a:pPr/>
              <a:t>‹#›</a:t>
            </a:fld>
            <a:endParaRPr kumimoji="0" lang="en-US">
              <a:solidFill>
                <a:schemeClr val="tx1"/>
              </a:solidFill>
            </a:endParaRPr>
          </a:p>
        </p:txBody>
      </p:sp>
      <p:sp>
        <p:nvSpPr>
          <p:cNvPr id="2" name="Title 1"/>
          <p:cNvSpPr>
            <a:spLocks noGrp="1"/>
          </p:cNvSpPr>
          <p:nvPr>
            <p:ph type="title"/>
          </p:nvPr>
        </p:nvSpPr>
        <p:spPr>
          <a:xfrm>
            <a:off x="228600" y="4865123"/>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8"/>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2"/>
            <a:ext cx="3690451" cy="93345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5"/>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41"/>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31"/>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2"/>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2"/>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44213AF-26F6-41FA-8D85-E2C5388D6E58}" type="datetimeFigureOut">
              <a:rPr lang="en-US" smtClean="0"/>
              <a:pPr/>
              <a:t>6/23/2022</a:t>
            </a:fld>
            <a:endParaRPr lang="en-US" dirty="0">
              <a:solidFill>
                <a:srgbClr val="FFFFFF"/>
              </a:solidFill>
            </a:endParaRPr>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kumimoji="0" lang="en-US">
              <a:solidFill>
                <a:schemeClr val="accent1">
                  <a:tint val="20000"/>
                </a:schemeClr>
              </a:solidFill>
            </a:endParaRP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5BBC35B-A44B-4119-B8DA-DE9E3DFADA20}" type="slidenum">
              <a:rPr kumimoji="0" lang="en-US" smtClean="0"/>
              <a:pPr/>
              <a:t>‹#›</a:t>
            </a:fld>
            <a:endParaRPr kumimoji="0" lang="en-US" dirty="0">
              <a:solidFill>
                <a:srgbClr val="FFFFFF"/>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DB48DD1-F486-4DED-AA11-1A8A492514A4}"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789DC-814B-4267-9B4D-70D13EFCAA7A}"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44213AF-26F6-41FA-8D85-E2C5388D6E58}"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9"/>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9"/>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DB48DD1-F486-4DED-AA11-1A8A492514A4}"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789DC-814B-4267-9B4D-70D13EFCAA7A}"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1"/>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5"/>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7" y="1444295"/>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44213AF-26F6-41FA-8D85-E2C5388D6E58}" type="datetimeFigureOut">
              <a:rPr lang="en-US" smtClean="0"/>
              <a:pPr/>
              <a:t>6/23/2022</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reserve="1">
  <p:cSld name="Background">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44213AF-26F6-41FA-8D85-E2C5388D6E58}" type="datetimeFigureOut">
              <a:rPr lang="en-US" smtClean="0"/>
              <a:pPr/>
              <a:t>6/23/2022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4213AF-26F6-41FA-8D85-E2C5388D6E58}" type="datetimeFigureOut">
              <a:rPr lang="en-US" smtClean="0"/>
              <a:pPr/>
              <a:t>6/23/2022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3"/>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544213AF-26F6-41FA-8D85-E2C5388D6E58}"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3"/>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44213AF-26F6-41FA-8D85-E2C5388D6E58}" type="datetimeFigureOut">
              <a:rPr lang="en-US" smtClean="0"/>
              <a:pPr/>
              <a:t>6/23/2022</a:t>
            </a:fld>
            <a:endParaRPr lang="en-US">
              <a:solidFill>
                <a:schemeClr val="tx1"/>
              </a:solidFill>
            </a:endParaRPr>
          </a:p>
        </p:txBody>
      </p:sp>
      <p:sp>
        <p:nvSpPr>
          <p:cNvPr id="6" name="Footer Placeholder 5"/>
          <p:cNvSpPr>
            <a:spLocks noGrp="1"/>
          </p:cNvSpPr>
          <p:nvPr>
            <p:ph type="ftr" sz="quarter" idx="11"/>
          </p:nvPr>
        </p:nvSpPr>
        <p:spPr>
          <a:xfrm>
            <a:off x="4380074" y="6407944"/>
            <a:ext cx="2350681" cy="365125"/>
          </a:xfrm>
        </p:spPr>
        <p:txBody>
          <a:bodyPr/>
          <a:lstStyle>
            <a:lvl1pPr>
              <a:defRPr>
                <a:solidFill>
                  <a:schemeClr val="tx1"/>
                </a:solidFill>
              </a:defRPr>
            </a:lvl1pPr>
            <a:extLst/>
          </a:lstStyle>
          <a:p>
            <a:endParaRPr kumimoji="0" lang="en-US">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5BBC35B-A44B-4119-B8DA-DE9E3DFADA20}" type="slidenum">
              <a:rPr kumimoji="0" lang="en-US" smtClean="0"/>
              <a:pPr/>
              <a:t>‹#›</a:t>
            </a:fld>
            <a:endParaRPr kumimoji="0" lang="en-US">
              <a:solidFill>
                <a:schemeClr val="tx1"/>
              </a:solidFill>
            </a:endParaRPr>
          </a:p>
        </p:txBody>
      </p:sp>
      <p:sp>
        <p:nvSpPr>
          <p:cNvPr id="2" name="Title 1"/>
          <p:cNvSpPr>
            <a:spLocks noGrp="1"/>
          </p:cNvSpPr>
          <p:nvPr>
            <p:ph type="title"/>
          </p:nvPr>
        </p:nvSpPr>
        <p:spPr>
          <a:xfrm>
            <a:off x="228600" y="4865123"/>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7"/>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4"/>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9"/>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30"/>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1"/>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7C9B81F-C347-4BEF-BFDF-29C42F48304A}" type="datetimeFigureOut">
              <a:rPr lang="en-US" smtClean="0"/>
              <a:pPr/>
              <a:t>6/23/2022</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DB48DD1-F486-4DED-AA11-1A8A492514A4}"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789DC-814B-4267-9B4D-70D13EFCAA7A}" type="slidenum">
              <a:rPr lang="en-US" smtClean="0"/>
              <a:pPr/>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DB48DD1-F486-4DED-AA11-1A8A492514A4}"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789DC-814B-4267-9B4D-70D13EFCAA7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7"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7"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6/23/2022</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7C9B81F-C347-4BEF-BFDF-29C42F48304A}" type="datetimeFigureOut">
              <a:rPr lang="en-US" smtClean="0"/>
              <a:pPr/>
              <a:t>6/23/2022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6/23/2022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1"/>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6/23/2022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8077200" y="6356351"/>
            <a:ext cx="609600" cy="365125"/>
          </a:xfrm>
        </p:spPr>
        <p:txBody>
          <a:bodyPr/>
          <a:lstStyle/>
          <a:p>
            <a:fld id="{042AED99-7FB4-404E-8A97-64753DCE42EC}" type="slidenum">
              <a:rPr kumimoji="0" lang="en-US" smtClean="0"/>
              <a:pPr/>
              <a:t>‹#›</a:t>
            </a:fld>
            <a:endParaRPr kumimoji="0"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6"/>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6/23/2022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cstate="print">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775267"/>
            <a:ext cx="4180500" cy="2326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r>
              <a:rPr lang="en-US"/>
              <a:t>Click to edit Master title style</a:t>
            </a:r>
            <a:endParaRPr/>
          </a:p>
        </p:txBody>
      </p:sp>
      <p:sp>
        <p:nvSpPr>
          <p:cNvPr id="10" name="Google Shape;10;p2"/>
          <p:cNvSpPr txBox="1">
            <a:spLocks noGrp="1"/>
          </p:cNvSpPr>
          <p:nvPr>
            <p:ph type="subTitle" idx="1"/>
          </p:nvPr>
        </p:nvSpPr>
        <p:spPr>
          <a:xfrm>
            <a:off x="3335000" y="4343401"/>
            <a:ext cx="2473800" cy="63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cstate="print">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2593791"/>
            <a:ext cx="4535700" cy="109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r>
              <a:rPr lang="en-US"/>
              <a:t>Click to edit Master title style</a:t>
            </a:r>
            <a:endParaRPr/>
          </a:p>
        </p:txBody>
      </p:sp>
      <p:sp>
        <p:nvSpPr>
          <p:cNvPr id="13" name="Google Shape;13;p3"/>
          <p:cNvSpPr txBox="1">
            <a:spLocks noGrp="1"/>
          </p:cNvSpPr>
          <p:nvPr>
            <p:ph type="subTitle" idx="1"/>
          </p:nvPr>
        </p:nvSpPr>
        <p:spPr>
          <a:xfrm>
            <a:off x="5621050" y="3493817"/>
            <a:ext cx="2922300" cy="7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r>
              <a:rPr lang="en-US"/>
              <a:t>Click to edit Master subtitle style</a:t>
            </a:r>
            <a:endParaRPr/>
          </a:p>
        </p:txBody>
      </p:sp>
      <p:sp>
        <p:nvSpPr>
          <p:cNvPr id="14" name="Google Shape;14;p3"/>
          <p:cNvSpPr txBox="1">
            <a:spLocks noGrp="1"/>
          </p:cNvSpPr>
          <p:nvPr>
            <p:ph type="title" idx="2" hasCustomPrompt="1"/>
          </p:nvPr>
        </p:nvSpPr>
        <p:spPr>
          <a:xfrm>
            <a:off x="2595072" y="2791033"/>
            <a:ext cx="10530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8.jpe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18.jpe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3" name="Google Shape;123;p25"/>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5"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2"/>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6/23/2022</a:t>
            </a:fld>
            <a:endParaRPr lang="en-US" dirty="0">
              <a:solidFill>
                <a:schemeClr val="tx2">
                  <a:shade val="90000"/>
                </a:schemeClr>
              </a:solidFill>
            </a:endParaRPr>
          </a:p>
        </p:txBody>
      </p:sp>
      <p:sp>
        <p:nvSpPr>
          <p:cNvPr id="22" name="Footer Placeholder 21"/>
          <p:cNvSpPr>
            <a:spLocks noGrp="1"/>
          </p:cNvSpPr>
          <p:nvPr>
            <p:ph type="ftr" sz="quarter" idx="3"/>
          </p:nvPr>
        </p:nvSpPr>
        <p:spPr>
          <a:xfrm>
            <a:off x="2667000" y="6356352"/>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7924800" y="6356352"/>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8"/>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2"/>
            <a:ext cx="3690451" cy="93345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5"/>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41"/>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9"/>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9"/>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44213AF-26F6-41FA-8D85-E2C5388D6E58}" type="datetimeFigureOut">
              <a:rPr lang="en-US" smtClean="0"/>
              <a:pPr/>
              <a:t>6/23/2022</a:t>
            </a:fld>
            <a:endParaRPr lang="en-US" sz="1000" dirty="0">
              <a:solidFill>
                <a:schemeClr val="tx1"/>
              </a:solidFill>
            </a:endParaRPr>
          </a:p>
        </p:txBody>
      </p:sp>
      <p:sp>
        <p:nvSpPr>
          <p:cNvPr id="22" name="Footer Placeholder 21"/>
          <p:cNvSpPr>
            <a:spLocks noGrp="1"/>
          </p:cNvSpPr>
          <p:nvPr>
            <p:ph type="ftr" sz="quarter" idx="3"/>
          </p:nvPr>
        </p:nvSpPr>
        <p:spPr>
          <a:xfrm>
            <a:off x="4380076"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lgn="r" eaLnBrk="1" latinLnBrk="0" hangingPunct="1"/>
            <a:endParaRPr kumimoji="0" lang="en-US" sz="1000" dirty="0">
              <a:solidFill>
                <a:schemeClr val="tx1"/>
              </a:solidFill>
            </a:endParaRP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D5BBC35B-A44B-4119-B8DA-DE9E3DFADA20}" type="slidenum">
              <a:rPr kumimoji="0" lang="en-US" smtClean="0"/>
              <a:pPr/>
              <a:t>‹#›</a:t>
            </a:fld>
            <a:endParaRPr kumimoji="0" lang="en-US" sz="1000" b="0">
              <a:solidFill>
                <a:schemeClr val="tx1"/>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7"/>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4"/>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9"/>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9"/>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9"/>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44213AF-26F6-41FA-8D85-E2C5388D6E58}" type="datetimeFigureOut">
              <a:rPr lang="en-US" smtClean="0"/>
              <a:pPr/>
              <a:t>6/23/2022</a:t>
            </a:fld>
            <a:endParaRPr lang="en-US" sz="1000" dirty="0">
              <a:solidFill>
                <a:schemeClr val="tx1"/>
              </a:solidFill>
            </a:endParaRPr>
          </a:p>
        </p:txBody>
      </p:sp>
      <p:sp>
        <p:nvSpPr>
          <p:cNvPr id="22" name="Footer Placeholder 21"/>
          <p:cNvSpPr>
            <a:spLocks noGrp="1"/>
          </p:cNvSpPr>
          <p:nvPr>
            <p:ph type="ftr" sz="quarter" idx="3"/>
          </p:nvPr>
        </p:nvSpPr>
        <p:spPr>
          <a:xfrm>
            <a:off x="4380074"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lgn="r" eaLnBrk="1" latinLnBrk="0" hangingPunct="1"/>
            <a:endParaRPr kumimoji="0" lang="en-US" sz="1000" dirty="0">
              <a:solidFill>
                <a:schemeClr val="tx1"/>
              </a:solidFill>
            </a:endParaRP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D5BBC35B-A44B-4119-B8DA-DE9E3DFADA20}" type="slidenum">
              <a:rPr kumimoji="0" lang="en-US" smtClean="0"/>
              <a:pPr/>
              <a:t>‹#›</a:t>
            </a:fld>
            <a:endParaRPr kumimoji="0" lang="en-US" sz="1000" b="0">
              <a:solidFill>
                <a:schemeClr val="tx1"/>
              </a:solidFill>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1"/>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6/23/2022</a:t>
            </a:fld>
            <a:endParaRPr lang="en-US" dirty="0">
              <a:solidFill>
                <a:schemeClr val="tx2">
                  <a:shade val="90000"/>
                </a:schemeClr>
              </a:solidFill>
            </a:endParaRPr>
          </a:p>
        </p:txBody>
      </p:sp>
      <p:sp>
        <p:nvSpPr>
          <p:cNvPr id="22" name="Footer Placeholder 21"/>
          <p:cNvSpPr>
            <a:spLocks noGrp="1"/>
          </p:cNvSpPr>
          <p:nvPr>
            <p:ph type="ftr" sz="quarter" idx="3"/>
          </p:nvPr>
        </p:nvSpPr>
        <p:spPr>
          <a:xfrm>
            <a:off x="2667000" y="6356351"/>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7924800" y="6356351"/>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6.xml"/><Relationship Id="rId5" Type="http://schemas.openxmlformats.org/officeDocument/2006/relationships/hyperlink" Target="https://en.wikipedia.org/wiki/Cartesian_coordinates" TargetMode="Externa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5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56.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5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0.xml"/><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0.xml"/><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20.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4.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5.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64"/>
            <a:ext cx="7772400" cy="1470025"/>
          </a:xfrm>
        </p:spPr>
        <p:txBody>
          <a:bodyPr>
            <a:normAutofit/>
          </a:bodyPr>
          <a:lstStyle/>
          <a:p>
            <a:r>
              <a:rPr lang="en-ID" sz="3600" dirty="0"/>
              <a:t>Enhancement of Underwater Images with Fusion</a:t>
            </a:r>
            <a:endParaRPr lang="en-US" sz="3600" dirty="0"/>
          </a:p>
        </p:txBody>
      </p:sp>
      <p:sp>
        <p:nvSpPr>
          <p:cNvPr id="3" name="Subtitle 2"/>
          <p:cNvSpPr>
            <a:spLocks noGrp="1"/>
          </p:cNvSpPr>
          <p:nvPr>
            <p:ph type="subTitle" idx="1"/>
          </p:nvPr>
        </p:nvSpPr>
        <p:spPr>
          <a:xfrm>
            <a:off x="755576" y="3789047"/>
            <a:ext cx="7560840" cy="2109935"/>
          </a:xfrm>
        </p:spPr>
        <p:txBody>
          <a:bodyPr/>
          <a:lstStyle/>
          <a:p>
            <a:pPr marL="0" lvl="0" indent="0"/>
            <a:r>
              <a:rPr lang="en-US" sz="1600" dirty="0">
                <a:latin typeface="Teko Light" charset="0"/>
                <a:cs typeface="Teko Light" charset="0"/>
              </a:rPr>
              <a:t>By : </a:t>
            </a:r>
            <a:r>
              <a:rPr lang="en-US" sz="1600" dirty="0" err="1">
                <a:latin typeface="Teko Light" charset="0"/>
                <a:cs typeface="Teko Light" charset="0"/>
              </a:rPr>
              <a:t>Hafidz</a:t>
            </a:r>
            <a:r>
              <a:rPr lang="en-US" sz="1600" dirty="0">
                <a:latin typeface="Teko Light" charset="0"/>
                <a:cs typeface="Teko Light" charset="0"/>
              </a:rPr>
              <a:t> </a:t>
            </a:r>
            <a:r>
              <a:rPr lang="en-US" sz="1600" dirty="0" err="1">
                <a:latin typeface="Teko Light" charset="0"/>
                <a:cs typeface="Teko Light" charset="0"/>
              </a:rPr>
              <a:t>Adhi</a:t>
            </a:r>
            <a:r>
              <a:rPr lang="en-US" sz="1600" dirty="0">
                <a:latin typeface="Teko Light" charset="0"/>
                <a:cs typeface="Teko Light" charset="0"/>
              </a:rPr>
              <a:t> </a:t>
            </a:r>
            <a:r>
              <a:rPr lang="en-US" sz="1600" dirty="0" err="1">
                <a:latin typeface="Teko Light" charset="0"/>
                <a:cs typeface="Teko Light" charset="0"/>
              </a:rPr>
              <a:t>Pramana</a:t>
            </a:r>
            <a:endParaRPr lang="en-US" sz="1600" dirty="0">
              <a:latin typeface="Teko Light" charset="0"/>
              <a:cs typeface="Teko Light" charset="0"/>
            </a:endParaRPr>
          </a:p>
          <a:p>
            <a:pPr marL="0" lvl="0" indent="0"/>
            <a:r>
              <a:rPr lang="en-US" sz="1600" dirty="0" err="1">
                <a:latin typeface="Teko Light" charset="0"/>
                <a:cs typeface="Teko Light" charset="0"/>
              </a:rPr>
              <a:t>Pembimbing</a:t>
            </a:r>
            <a:r>
              <a:rPr lang="en-US" sz="1600" dirty="0">
                <a:latin typeface="Teko Light" charset="0"/>
                <a:cs typeface="Teko Light" charset="0"/>
              </a:rPr>
              <a:t> 1 :</a:t>
            </a:r>
          </a:p>
          <a:p>
            <a:pPr marL="0" indent="0"/>
            <a:r>
              <a:rPr lang="en-US" sz="1600" dirty="0">
                <a:latin typeface="Teko Light" charset="0"/>
                <a:cs typeface="Teko Light" charset="0"/>
              </a:rPr>
              <a:t>Ir. </a:t>
            </a:r>
            <a:r>
              <a:rPr lang="en-US" sz="1600" dirty="0" err="1">
                <a:latin typeface="Teko Light" charset="0"/>
                <a:cs typeface="Teko Light" charset="0"/>
              </a:rPr>
              <a:t>Dadet</a:t>
            </a:r>
            <a:r>
              <a:rPr lang="en-US" sz="1600" dirty="0">
                <a:latin typeface="Teko Light" charset="0"/>
                <a:cs typeface="Teko Light" charset="0"/>
              </a:rPr>
              <a:t> </a:t>
            </a:r>
            <a:r>
              <a:rPr lang="en-US" sz="1600" dirty="0" err="1">
                <a:latin typeface="Teko Light" charset="0"/>
                <a:cs typeface="Teko Light" charset="0"/>
              </a:rPr>
              <a:t>Pramadihanto</a:t>
            </a:r>
            <a:r>
              <a:rPr lang="en-US" sz="1600" dirty="0">
                <a:latin typeface="Teko Light" charset="0"/>
                <a:cs typeface="Teko Light" charset="0"/>
              </a:rPr>
              <a:t>, </a:t>
            </a:r>
            <a:r>
              <a:rPr lang="en-US" sz="1600" dirty="0" err="1">
                <a:latin typeface="Teko Light" charset="0"/>
                <a:cs typeface="Teko Light" charset="0"/>
              </a:rPr>
              <a:t>M.Eng</a:t>
            </a:r>
            <a:r>
              <a:rPr lang="en-US" sz="1600" dirty="0">
                <a:latin typeface="Teko Light" charset="0"/>
                <a:cs typeface="Teko Light" charset="0"/>
              </a:rPr>
              <a:t>., </a:t>
            </a:r>
            <a:r>
              <a:rPr lang="en-US" sz="1600" dirty="0" err="1">
                <a:latin typeface="Teko Light" charset="0"/>
                <a:cs typeface="Teko Light" charset="0"/>
              </a:rPr>
              <a:t>Ph.D</a:t>
            </a:r>
            <a:endParaRPr lang="en-US" sz="1600" dirty="0">
              <a:latin typeface="Teko Light" charset="0"/>
              <a:cs typeface="Teko Light" charset="0"/>
            </a:endParaRPr>
          </a:p>
          <a:p>
            <a:pPr marL="0" indent="0"/>
            <a:r>
              <a:rPr lang="en-US" sz="1600" dirty="0" err="1">
                <a:latin typeface="Teko Light" charset="0"/>
                <a:cs typeface="Teko Light" charset="0"/>
              </a:rPr>
              <a:t>Pembimbing</a:t>
            </a:r>
            <a:r>
              <a:rPr lang="en-US" sz="1600" dirty="0">
                <a:latin typeface="Teko Light" charset="0"/>
                <a:cs typeface="Teko Light" charset="0"/>
              </a:rPr>
              <a:t> 2 :</a:t>
            </a:r>
          </a:p>
          <a:p>
            <a:pPr marL="0" indent="0"/>
            <a:r>
              <a:rPr lang="en-US" sz="1600" dirty="0" err="1">
                <a:latin typeface="Teko Light" charset="0"/>
                <a:cs typeface="Teko Light" charset="0"/>
              </a:rPr>
              <a:t>Eko</a:t>
            </a:r>
            <a:r>
              <a:rPr lang="en-US" sz="1600" dirty="0">
                <a:latin typeface="Teko Light" charset="0"/>
                <a:cs typeface="Teko Light" charset="0"/>
              </a:rPr>
              <a:t> </a:t>
            </a:r>
            <a:r>
              <a:rPr lang="en-US" sz="1600" dirty="0" err="1">
                <a:latin typeface="Teko Light" charset="0"/>
                <a:cs typeface="Teko Light" charset="0"/>
              </a:rPr>
              <a:t>Henfri</a:t>
            </a:r>
            <a:r>
              <a:rPr lang="en-US" sz="1600" dirty="0">
                <a:latin typeface="Teko Light" charset="0"/>
                <a:cs typeface="Teko Light" charset="0"/>
              </a:rPr>
              <a:t> </a:t>
            </a:r>
            <a:r>
              <a:rPr lang="en-US" sz="1600" dirty="0" err="1">
                <a:latin typeface="Teko Light" charset="0"/>
                <a:cs typeface="Teko Light" charset="0"/>
              </a:rPr>
              <a:t>Binugroho</a:t>
            </a:r>
            <a:r>
              <a:rPr lang="en-US" sz="1600" dirty="0">
                <a:latin typeface="Teko Light" charset="0"/>
                <a:cs typeface="Teko Light" charset="0"/>
              </a:rPr>
              <a:t>, S.ST., </a:t>
            </a:r>
            <a:r>
              <a:rPr lang="en-US" sz="1600" dirty="0" err="1">
                <a:latin typeface="Teko Light" charset="0"/>
                <a:cs typeface="Teko Light" charset="0"/>
              </a:rPr>
              <a:t>M.Sc</a:t>
            </a:r>
            <a:endParaRPr lang="en-US" sz="1600" dirty="0">
              <a:latin typeface="Teko Light" charset="0"/>
              <a:cs typeface="Teko Light" charset="0"/>
            </a:endParaRPr>
          </a:p>
          <a:p>
            <a:pPr marL="0" indent="0"/>
            <a:r>
              <a:rPr lang="en-US" sz="1600" dirty="0" err="1">
                <a:latin typeface="Teko Light" charset="0"/>
                <a:cs typeface="Teko Light" charset="0"/>
              </a:rPr>
              <a:t>Pembimbing</a:t>
            </a:r>
            <a:r>
              <a:rPr lang="en-US" sz="1600" dirty="0">
                <a:latin typeface="Teko Light" charset="0"/>
                <a:cs typeface="Teko Light" charset="0"/>
              </a:rPr>
              <a:t> 3 :</a:t>
            </a:r>
          </a:p>
          <a:p>
            <a:pPr marL="0" indent="0"/>
            <a:r>
              <a:rPr lang="en-US" sz="1600" dirty="0" err="1">
                <a:latin typeface="Teko Light" charset="0"/>
                <a:cs typeface="Teko Light" charset="0"/>
              </a:rPr>
              <a:t>Raden</a:t>
            </a:r>
            <a:r>
              <a:rPr lang="en-US" sz="1600" dirty="0">
                <a:latin typeface="Teko Light" charset="0"/>
                <a:cs typeface="Teko Light" charset="0"/>
              </a:rPr>
              <a:t> </a:t>
            </a:r>
            <a:r>
              <a:rPr lang="en-US" sz="1600" dirty="0" err="1">
                <a:latin typeface="Teko Light" charset="0"/>
                <a:cs typeface="Teko Light" charset="0"/>
              </a:rPr>
              <a:t>Sanggar</a:t>
            </a:r>
            <a:r>
              <a:rPr lang="en-US" sz="1600" dirty="0">
                <a:latin typeface="Teko Light" charset="0"/>
                <a:cs typeface="Teko Light" charset="0"/>
              </a:rPr>
              <a:t> </a:t>
            </a:r>
            <a:r>
              <a:rPr lang="en-US" sz="1600" dirty="0" err="1">
                <a:latin typeface="Teko Light" charset="0"/>
                <a:cs typeface="Teko Light" charset="0"/>
              </a:rPr>
              <a:t>Dewanto</a:t>
            </a:r>
            <a:r>
              <a:rPr lang="en-US" sz="1600" dirty="0">
                <a:latin typeface="Teko Light" charset="0"/>
                <a:cs typeface="Teko Light" charset="0"/>
              </a:rPr>
              <a:t>, S.T., M.T., Ph.D.</a:t>
            </a:r>
          </a:p>
          <a:p>
            <a:pPr marL="0" indent="0"/>
            <a:endParaRPr lang="en-US" sz="1600" dirty="0">
              <a:latin typeface="Teko Light" charset="0"/>
              <a:cs typeface="Teko Light" charset="0"/>
            </a:endParaRPr>
          </a:p>
          <a:p>
            <a:pPr marL="0" indent="0"/>
            <a:endParaRPr lang="en-US" sz="1600" dirty="0">
              <a:latin typeface="Teko Light" charset="0"/>
              <a:cs typeface="Teko Light" charset="0"/>
            </a:endParaRPr>
          </a:p>
          <a:p>
            <a:pPr marL="0" lvl="0" indent="0"/>
            <a:endParaRPr lang="en-US" sz="1600" dirty="0">
              <a:latin typeface="Teko Light" charset="0"/>
              <a:cs typeface="Teko Light" charset="0"/>
            </a:endParaRPr>
          </a:p>
        </p:txBody>
      </p:sp>
      <p:sp>
        <p:nvSpPr>
          <p:cNvPr id="4" name="TextBox 3"/>
          <p:cNvSpPr txBox="1"/>
          <p:nvPr/>
        </p:nvSpPr>
        <p:spPr>
          <a:xfrm>
            <a:off x="2195736" y="908729"/>
            <a:ext cx="4824536" cy="646331"/>
          </a:xfrm>
          <a:prstGeom prst="rect">
            <a:avLst/>
          </a:prstGeom>
          <a:noFill/>
        </p:spPr>
        <p:txBody>
          <a:bodyPr wrap="square" rtlCol="0">
            <a:spAutoFit/>
          </a:bodyPr>
          <a:lstStyle/>
          <a:p>
            <a:pPr algn="ctr"/>
            <a:r>
              <a:rPr lang="en-US" dirty="0"/>
              <a:t>Image Enhancement for Underwater Video Stream and Visual-Inertial SLAM for ROV</a:t>
            </a:r>
          </a:p>
        </p:txBody>
      </p:sp>
      <p:sp>
        <p:nvSpPr>
          <p:cNvPr id="5" name="TextBox 4"/>
          <p:cNvSpPr txBox="1"/>
          <p:nvPr/>
        </p:nvSpPr>
        <p:spPr>
          <a:xfrm>
            <a:off x="2555776" y="539388"/>
            <a:ext cx="4104456" cy="369332"/>
          </a:xfrm>
          <a:prstGeom prst="rect">
            <a:avLst/>
          </a:prstGeom>
          <a:noFill/>
        </p:spPr>
        <p:txBody>
          <a:bodyPr wrap="square" rtlCol="0">
            <a:spAutoFit/>
          </a:bodyPr>
          <a:lstStyle/>
          <a:p>
            <a:pPr algn="ctr"/>
            <a:r>
              <a:rPr lang="en-ID" b="1" dirty="0" err="1"/>
              <a:t>Judul</a:t>
            </a:r>
            <a:r>
              <a:rPr lang="en-ID" b="1" dirty="0"/>
              <a:t> Lama</a:t>
            </a:r>
            <a:endParaRPr lang="en-US" b="1" dirty="0"/>
          </a:p>
        </p:txBody>
      </p:sp>
      <p:sp>
        <p:nvSpPr>
          <p:cNvPr id="6" name="TextBox 5"/>
          <p:cNvSpPr txBox="1"/>
          <p:nvPr/>
        </p:nvSpPr>
        <p:spPr>
          <a:xfrm>
            <a:off x="1187624" y="1988840"/>
            <a:ext cx="6696744" cy="369332"/>
          </a:xfrm>
          <a:prstGeom prst="rect">
            <a:avLst/>
          </a:prstGeom>
          <a:noFill/>
        </p:spPr>
        <p:txBody>
          <a:bodyPr wrap="square" rtlCol="0">
            <a:spAutoFit/>
          </a:bodyPr>
          <a:lstStyle/>
          <a:p>
            <a:pPr algn="ctr"/>
            <a:r>
              <a:rPr lang="en-ID" b="1" dirty="0" err="1"/>
              <a:t>Judul</a:t>
            </a:r>
            <a:r>
              <a:rPr lang="en-ID" b="1" dirty="0"/>
              <a:t>  </a:t>
            </a:r>
            <a:r>
              <a:rPr lang="en-ID" b="1" dirty="0" err="1"/>
              <a:t>Baru</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srcRect/>
          <a:stretch>
            <a:fillRect/>
          </a:stretch>
        </p:blipFill>
        <p:spPr bwMode="auto">
          <a:xfrm>
            <a:off x="2843820" y="4365104"/>
            <a:ext cx="3362325" cy="923925"/>
          </a:xfrm>
          <a:prstGeom prst="rect">
            <a:avLst/>
          </a:prstGeom>
          <a:noFill/>
          <a:ln w="9525">
            <a:noFill/>
            <a:miter lim="800000"/>
            <a:headEnd/>
            <a:tailEnd/>
          </a:ln>
        </p:spPr>
      </p:pic>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a:xfrm>
            <a:off x="457200" y="274648"/>
            <a:ext cx="8229600" cy="706089"/>
          </a:xfrm>
        </p:spPr>
        <p:txBody>
          <a:bodyPr>
            <a:normAutofit/>
          </a:bodyPr>
          <a:lstStyle/>
          <a:p>
            <a:pPr algn="ctr"/>
            <a:r>
              <a:rPr lang="en-ID" sz="3200" dirty="0" err="1">
                <a:effectLst/>
              </a:rPr>
              <a:t>Laplacian</a:t>
            </a:r>
            <a:r>
              <a:rPr lang="en-ID" sz="3200" dirty="0">
                <a:effectLst/>
              </a:rPr>
              <a:t> Contrast Weight</a:t>
            </a:r>
            <a:endParaRPr lang="en-US" sz="3200" dirty="0">
              <a:effectLst/>
            </a:endParaRPr>
          </a:p>
        </p:txBody>
      </p:sp>
      <p:pic>
        <p:nvPicPr>
          <p:cNvPr id="13314" name="Picture 2"/>
          <p:cNvPicPr>
            <a:picLocks noChangeAspect="1" noChangeArrowheads="1"/>
          </p:cNvPicPr>
          <p:nvPr/>
        </p:nvPicPr>
        <p:blipFill>
          <a:blip r:embed="rId4" cstate="print"/>
          <a:srcRect/>
          <a:stretch>
            <a:fillRect/>
          </a:stretch>
        </p:blipFill>
        <p:spPr bwMode="auto">
          <a:xfrm>
            <a:off x="539552" y="1052737"/>
            <a:ext cx="8014370" cy="3135219"/>
          </a:xfrm>
          <a:prstGeom prst="rect">
            <a:avLst/>
          </a:prstGeom>
          <a:noFill/>
          <a:ln w="9525">
            <a:noFill/>
            <a:miter lim="800000"/>
            <a:headEnd/>
            <a:tailEnd/>
          </a:ln>
        </p:spPr>
      </p:pic>
      <p:sp>
        <p:nvSpPr>
          <p:cNvPr id="5" name="Title 1"/>
          <p:cNvSpPr txBox="1">
            <a:spLocks/>
          </p:cNvSpPr>
          <p:nvPr/>
        </p:nvSpPr>
        <p:spPr>
          <a:xfrm>
            <a:off x="2843808" y="5085184"/>
            <a:ext cx="3779912" cy="710952"/>
          </a:xfrm>
          <a:prstGeom prst="rect">
            <a:avLst/>
          </a:prstGeom>
        </p:spPr>
        <p:txBody>
          <a:bodyPr vert="horz" lIns="91440" tIns="45720" rIns="91440" bIns="45720" rtlCol="0" anchor="ctr">
            <a:noAutofit/>
          </a:bodyPr>
          <a:lstStyle/>
          <a:p>
            <a:pPr lvl="0" algn="ctr">
              <a:spcBef>
                <a:spcPct val="0"/>
              </a:spcBef>
            </a:pPr>
            <a:endParaRPr lang="en-US" sz="1600" dirty="0"/>
          </a:p>
          <a:p>
            <a:pPr lvl="0" algn="ctr">
              <a:spcBef>
                <a:spcPct val="0"/>
              </a:spcBef>
            </a:pPr>
            <a:r>
              <a:rPr lang="en-US" sz="1600" dirty="0"/>
              <a:t>where </a:t>
            </a:r>
            <a:r>
              <a:rPr lang="en-US" sz="1600" i="1" dirty="0"/>
              <a:t>x</a:t>
            </a:r>
            <a:r>
              <a:rPr lang="en-US" sz="1600" dirty="0"/>
              <a:t> and </a:t>
            </a:r>
            <a:r>
              <a:rPr lang="en-US" sz="1600" i="1" dirty="0"/>
              <a:t>y</a:t>
            </a:r>
            <a:r>
              <a:rPr lang="en-US" sz="1600" dirty="0"/>
              <a:t> are the standard </a:t>
            </a:r>
            <a:r>
              <a:rPr lang="en-US" sz="1600" dirty="0">
                <a:hlinkClick r:id="rId5" tooltip="Cartesian coordinates"/>
              </a:rPr>
              <a:t>Cartesian coordinates</a:t>
            </a:r>
            <a:r>
              <a:rPr lang="en-US" sz="1600" dirty="0"/>
              <a:t> of the </a:t>
            </a:r>
            <a:r>
              <a:rPr lang="en-US" sz="1600" i="1" dirty="0" err="1"/>
              <a:t>xy</a:t>
            </a:r>
            <a:r>
              <a:rPr lang="en-US" sz="1600" dirty="0"/>
              <a:t>-plane</a:t>
            </a:r>
            <a:endParaRPr kumimoji="0" lang="en-US" sz="1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7624" y="4941168"/>
            <a:ext cx="6768752" cy="1268760"/>
          </a:xfrm>
        </p:spPr>
        <p:txBody>
          <a:bodyPr>
            <a:noAutofit/>
          </a:bodyPr>
          <a:lstStyle/>
          <a:p>
            <a:pPr algn="just">
              <a:buNone/>
            </a:pPr>
            <a:r>
              <a:rPr lang="en-ID" sz="1800" dirty="0"/>
              <a:t>	</a:t>
            </a:r>
          </a:p>
          <a:p>
            <a:pPr algn="just">
              <a:buNone/>
            </a:pPr>
            <a:endParaRPr lang="en-US" sz="1800" dirty="0"/>
          </a:p>
        </p:txBody>
      </p:sp>
      <p:sp>
        <p:nvSpPr>
          <p:cNvPr id="2" name="Title 1"/>
          <p:cNvSpPr>
            <a:spLocks noGrp="1"/>
          </p:cNvSpPr>
          <p:nvPr>
            <p:ph type="title"/>
          </p:nvPr>
        </p:nvSpPr>
        <p:spPr>
          <a:xfrm>
            <a:off x="457200" y="-90264"/>
            <a:ext cx="8229600" cy="1143000"/>
          </a:xfrm>
        </p:spPr>
        <p:txBody>
          <a:bodyPr>
            <a:normAutofit/>
          </a:bodyPr>
          <a:lstStyle/>
          <a:p>
            <a:pPr algn="ctr"/>
            <a:r>
              <a:rPr lang="en-ID" sz="3200" dirty="0">
                <a:effectLst/>
              </a:rPr>
              <a:t>Local Contrast </a:t>
            </a:r>
            <a:endParaRPr lang="en-US" sz="3200" dirty="0">
              <a:effectLst/>
            </a:endParaRPr>
          </a:p>
        </p:txBody>
      </p:sp>
      <p:pic>
        <p:nvPicPr>
          <p:cNvPr id="8" name="Picture 2"/>
          <p:cNvPicPr>
            <a:picLocks noChangeAspect="1" noChangeArrowheads="1"/>
          </p:cNvPicPr>
          <p:nvPr/>
        </p:nvPicPr>
        <p:blipFill>
          <a:blip r:embed="rId3" cstate="print"/>
          <a:srcRect/>
          <a:stretch>
            <a:fillRect/>
          </a:stretch>
        </p:blipFill>
        <p:spPr bwMode="auto">
          <a:xfrm>
            <a:off x="2699804" y="4433292"/>
            <a:ext cx="3609975" cy="723900"/>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467544" y="908721"/>
            <a:ext cx="8190528" cy="3432795"/>
          </a:xfrm>
          <a:prstGeom prst="rect">
            <a:avLst/>
          </a:prstGeom>
          <a:noFill/>
          <a:ln w="9525">
            <a:noFill/>
            <a:miter lim="800000"/>
            <a:headEnd/>
            <a:tailEnd/>
          </a:ln>
        </p:spPr>
      </p:pic>
      <p:pic>
        <p:nvPicPr>
          <p:cNvPr id="5" name="Picture 4"/>
          <p:cNvPicPr>
            <a:picLocks noChangeAspect="1" noChangeArrowheads="1"/>
          </p:cNvPicPr>
          <p:nvPr/>
        </p:nvPicPr>
        <p:blipFill>
          <a:blip r:embed="rId5" cstate="print"/>
          <a:srcRect/>
          <a:stretch>
            <a:fillRect/>
          </a:stretch>
        </p:blipFill>
        <p:spPr bwMode="auto">
          <a:xfrm>
            <a:off x="2195736" y="5052789"/>
            <a:ext cx="4667250" cy="752475"/>
          </a:xfrm>
          <a:prstGeom prst="rect">
            <a:avLst/>
          </a:prstGeom>
          <a:noFill/>
          <a:ln w="9525">
            <a:noFill/>
            <a:miter lim="800000"/>
            <a:headEnd/>
            <a:tailEnd/>
          </a:ln>
        </p:spPr>
      </p:pic>
      <p:pic>
        <p:nvPicPr>
          <p:cNvPr id="1027" name="Picture 3"/>
          <p:cNvPicPr>
            <a:picLocks noChangeAspect="1" noChangeArrowheads="1"/>
          </p:cNvPicPr>
          <p:nvPr/>
        </p:nvPicPr>
        <p:blipFill>
          <a:blip r:embed="rId6" cstate="print"/>
          <a:srcRect/>
          <a:stretch>
            <a:fillRect/>
          </a:stretch>
        </p:blipFill>
        <p:spPr bwMode="auto">
          <a:xfrm>
            <a:off x="2699792" y="5502746"/>
            <a:ext cx="3657600" cy="59055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normAutofit/>
          </a:bodyPr>
          <a:lstStyle/>
          <a:p>
            <a:pPr algn="ctr"/>
            <a:r>
              <a:rPr lang="en-ID" sz="3200" dirty="0">
                <a:solidFill>
                  <a:schemeClr val="tx1"/>
                </a:solidFill>
                <a:effectLst>
                  <a:outerShdw blurRad="38100" dist="38100" dir="2700000" algn="tl">
                    <a:srgbClr val="000000">
                      <a:alpha val="43137"/>
                    </a:srgbClr>
                  </a:outerShdw>
                </a:effectLst>
                <a:latin typeface="Lucida Sans" pitchFamily="34" charset="0"/>
              </a:rPr>
              <a:t>Saliency Weight </a:t>
            </a:r>
            <a:r>
              <a:rPr lang="en-US" sz="3200" dirty="0">
                <a:solidFill>
                  <a:schemeClr val="tx1"/>
                </a:solidFill>
                <a:effectLst>
                  <a:outerShdw blurRad="38100" dist="38100" dir="2700000" algn="tl">
                    <a:srgbClr val="000000">
                      <a:alpha val="43137"/>
                    </a:srgbClr>
                  </a:outerShdw>
                </a:effectLst>
                <a:latin typeface="Lucida Sans" pitchFamily="34" charset="0"/>
              </a:rPr>
              <a:t>(Frequency-tuned)</a:t>
            </a:r>
            <a:r>
              <a:rPr lang="en-ID" sz="3200" dirty="0">
                <a:solidFill>
                  <a:schemeClr val="tx1"/>
                </a:solidFill>
                <a:effectLst>
                  <a:outerShdw blurRad="38100" dist="38100" dir="2700000" algn="tl">
                    <a:srgbClr val="000000">
                      <a:alpha val="43137"/>
                    </a:srgbClr>
                  </a:outerShdw>
                </a:effectLst>
                <a:latin typeface="Lucida Sans" pitchFamily="34" charset="0"/>
              </a:rPr>
              <a:t> </a:t>
            </a:r>
            <a:endParaRPr lang="en-US" sz="3200" dirty="0">
              <a:solidFill>
                <a:schemeClr val="tx1"/>
              </a:solidFill>
              <a:effectLst>
                <a:outerShdw blurRad="38100" dist="38100" dir="2700000" algn="tl">
                  <a:srgbClr val="000000">
                    <a:alpha val="43137"/>
                  </a:srgbClr>
                </a:outerShdw>
              </a:effectLst>
              <a:latin typeface="Lucida Sans" pitchFamily="34" charset="0"/>
            </a:endParaRPr>
          </a:p>
        </p:txBody>
      </p:sp>
      <p:sp>
        <p:nvSpPr>
          <p:cNvPr id="3" name="Content Placeholder 2"/>
          <p:cNvSpPr>
            <a:spLocks noGrp="1"/>
          </p:cNvSpPr>
          <p:nvPr>
            <p:ph sz="half" idx="1"/>
          </p:nvPr>
        </p:nvSpPr>
        <p:spPr>
          <a:xfrm>
            <a:off x="457200" y="1600209"/>
            <a:ext cx="4038600" cy="604663"/>
          </a:xfrm>
        </p:spPr>
        <p:txBody>
          <a:bodyPr/>
          <a:lstStyle/>
          <a:p>
            <a:pPr>
              <a:buNone/>
            </a:pPr>
            <a:endParaRPr lang="en-US" dirty="0"/>
          </a:p>
        </p:txBody>
      </p:sp>
      <p:sp>
        <p:nvSpPr>
          <p:cNvPr id="4" name="Content Placeholder 3"/>
          <p:cNvSpPr>
            <a:spLocks noGrp="1"/>
          </p:cNvSpPr>
          <p:nvPr>
            <p:ph sz="half" idx="2"/>
          </p:nvPr>
        </p:nvSpPr>
        <p:spPr>
          <a:xfrm>
            <a:off x="6012160" y="1600209"/>
            <a:ext cx="2674640" cy="676671"/>
          </a:xfrm>
        </p:spPr>
        <p:txBody>
          <a:bodyPr/>
          <a:lstStyle/>
          <a:p>
            <a:pPr>
              <a:buNone/>
            </a:pPr>
            <a:endParaRPr lang="en-US" dirty="0"/>
          </a:p>
        </p:txBody>
      </p:sp>
      <p:sp>
        <p:nvSpPr>
          <p:cNvPr id="12" name="Content Placeholder 2"/>
          <p:cNvSpPr txBox="1">
            <a:spLocks/>
          </p:cNvSpPr>
          <p:nvPr/>
        </p:nvSpPr>
        <p:spPr>
          <a:xfrm>
            <a:off x="755576" y="5733256"/>
            <a:ext cx="7632848" cy="720080"/>
          </a:xfrm>
          <a:prstGeom prst="rect">
            <a:avLst/>
          </a:prstGeom>
        </p:spPr>
        <p:txBody>
          <a:bodyPr vert="horz" lIns="91440" tIns="45720" rIns="91440" bIns="45720" rtlCol="0">
            <a:noAutofit/>
          </a:bodyPr>
          <a:lstStyle/>
          <a:p>
            <a:pPr algn="ctr"/>
            <a:endParaRPr kumimoji="0" lang="en-US" sz="2000" b="0" i="0" u="none" strike="noStrike" kern="1200" cap="none" spc="0" normalizeH="0" baseline="0" noProof="0" dirty="0">
              <a:ln>
                <a:noFill/>
              </a:ln>
              <a:solidFill>
                <a:schemeClr val="tx1"/>
              </a:solidFill>
              <a:effectLst/>
              <a:uLnTx/>
              <a:uFillTx/>
              <a:latin typeface="Lucida Sans" pitchFamily="34" charset="0"/>
            </a:endParaRPr>
          </a:p>
        </p:txBody>
      </p:sp>
      <p:pic>
        <p:nvPicPr>
          <p:cNvPr id="1029" name="Picture 5"/>
          <p:cNvPicPr>
            <a:picLocks noChangeAspect="1" noChangeArrowheads="1"/>
          </p:cNvPicPr>
          <p:nvPr/>
        </p:nvPicPr>
        <p:blipFill>
          <a:blip r:embed="rId3" cstate="print"/>
          <a:srcRect/>
          <a:stretch>
            <a:fillRect/>
          </a:stretch>
        </p:blipFill>
        <p:spPr bwMode="auto">
          <a:xfrm>
            <a:off x="1547664" y="1124744"/>
            <a:ext cx="5976664" cy="45160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9434040" y="5765626"/>
            <a:ext cx="3381375" cy="1047750"/>
          </a:xfrm>
          <a:prstGeom prst="rect">
            <a:avLst/>
          </a:prstGeom>
          <a:noFill/>
          <a:ln w="9525">
            <a:noFill/>
            <a:miter lim="800000"/>
            <a:headEnd/>
            <a:tailEnd/>
          </a:ln>
        </p:spPr>
      </p:pic>
      <p:pic>
        <p:nvPicPr>
          <p:cNvPr id="1034" name="Picture 10"/>
          <p:cNvPicPr>
            <a:picLocks noChangeAspect="1" noChangeArrowheads="1"/>
          </p:cNvPicPr>
          <p:nvPr/>
        </p:nvPicPr>
        <p:blipFill>
          <a:blip r:embed="rId5" cstate="print"/>
          <a:srcRect/>
          <a:stretch>
            <a:fillRect/>
          </a:stretch>
        </p:blipFill>
        <p:spPr bwMode="auto">
          <a:xfrm>
            <a:off x="683568" y="5949280"/>
            <a:ext cx="2952750" cy="638175"/>
          </a:xfrm>
          <a:prstGeom prst="rect">
            <a:avLst/>
          </a:prstGeom>
          <a:noFill/>
          <a:ln w="9525">
            <a:noFill/>
            <a:miter lim="800000"/>
            <a:headEnd/>
            <a:tailEnd/>
          </a:ln>
        </p:spPr>
      </p:pic>
      <p:pic>
        <p:nvPicPr>
          <p:cNvPr id="1035" name="Picture 11"/>
          <p:cNvPicPr>
            <a:picLocks noChangeAspect="1" noChangeArrowheads="1"/>
          </p:cNvPicPr>
          <p:nvPr/>
        </p:nvPicPr>
        <p:blipFill>
          <a:blip r:embed="rId6" cstate="print"/>
          <a:srcRect/>
          <a:stretch>
            <a:fillRect/>
          </a:stretch>
        </p:blipFill>
        <p:spPr bwMode="auto">
          <a:xfrm>
            <a:off x="3419872" y="5733256"/>
            <a:ext cx="3981450" cy="79057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2627787" y="4509120"/>
            <a:ext cx="4048125" cy="914400"/>
          </a:xfrm>
          <a:prstGeom prst="rect">
            <a:avLst/>
          </a:prstGeom>
          <a:noFill/>
          <a:ln w="9525">
            <a:noFill/>
            <a:miter lim="800000"/>
            <a:headEnd/>
            <a:tailEnd/>
          </a:ln>
        </p:spPr>
      </p:pic>
      <p:sp>
        <p:nvSpPr>
          <p:cNvPr id="3" name="Content Placeholder 2"/>
          <p:cNvSpPr>
            <a:spLocks noGrp="1"/>
          </p:cNvSpPr>
          <p:nvPr>
            <p:ph idx="1"/>
          </p:nvPr>
        </p:nvSpPr>
        <p:spPr>
          <a:xfrm>
            <a:off x="179512" y="5317241"/>
            <a:ext cx="8568952" cy="1540767"/>
          </a:xfrm>
        </p:spPr>
        <p:txBody>
          <a:bodyPr>
            <a:normAutofit/>
          </a:bodyPr>
          <a:lstStyle/>
          <a:p>
            <a:pPr algn="ctr">
              <a:buNone/>
            </a:pPr>
            <a:r>
              <a:rPr lang="en-ID" sz="2000" dirty="0"/>
              <a:t>Where            represent </a:t>
            </a:r>
            <a:r>
              <a:rPr lang="en-US" sz="2000" dirty="0"/>
              <a:t>the value of the pixel location </a:t>
            </a:r>
            <a:r>
              <a:rPr lang="en-ID" sz="2000" dirty="0"/>
              <a:t>(</a:t>
            </a:r>
            <a:r>
              <a:rPr lang="en-ID" sz="2000" dirty="0" err="1"/>
              <a:t>x,y</a:t>
            </a:r>
            <a:r>
              <a:rPr lang="en-ID" sz="2000" dirty="0"/>
              <a:t>) from input image    </a:t>
            </a:r>
            <a:r>
              <a:rPr lang="en-US" sz="2000" dirty="0"/>
              <a:t>while the standard deviation is set to     </a:t>
            </a:r>
            <a:r>
              <a:rPr lang="en-ID" sz="2000" dirty="0"/>
              <a:t>= 0.25.</a:t>
            </a:r>
          </a:p>
          <a:p>
            <a:pPr algn="ctr"/>
            <a:endParaRPr lang="en-US" sz="2000" dirty="0"/>
          </a:p>
        </p:txBody>
      </p:sp>
      <p:sp>
        <p:nvSpPr>
          <p:cNvPr id="2" name="Title 1"/>
          <p:cNvSpPr>
            <a:spLocks noGrp="1"/>
          </p:cNvSpPr>
          <p:nvPr>
            <p:ph type="title"/>
          </p:nvPr>
        </p:nvSpPr>
        <p:spPr>
          <a:xfrm>
            <a:off x="457200" y="-27384"/>
            <a:ext cx="8229600" cy="1143000"/>
          </a:xfrm>
        </p:spPr>
        <p:txBody>
          <a:bodyPr>
            <a:normAutofit/>
          </a:bodyPr>
          <a:lstStyle/>
          <a:p>
            <a:pPr algn="ctr"/>
            <a:r>
              <a:rPr lang="en-ID" sz="3200" b="0" dirty="0">
                <a:effectLst>
                  <a:outerShdw blurRad="38100" dist="38100" dir="2700000" algn="tl">
                    <a:srgbClr val="000000">
                      <a:alpha val="43137"/>
                    </a:srgbClr>
                  </a:outerShdw>
                </a:effectLst>
              </a:rPr>
              <a:t>Exposedness Weight</a:t>
            </a:r>
            <a:endParaRPr lang="en-US" sz="3200" b="0" dirty="0">
              <a:effectLst>
                <a:outerShdw blurRad="38100" dist="38100" dir="2700000" algn="tl">
                  <a:srgbClr val="000000">
                    <a:alpha val="43137"/>
                  </a:srgbClr>
                </a:outerShdw>
              </a:effectLst>
            </a:endParaRPr>
          </a:p>
        </p:txBody>
      </p:sp>
      <p:pic>
        <p:nvPicPr>
          <p:cNvPr id="6" name="Picture 2"/>
          <p:cNvPicPr>
            <a:picLocks noChangeAspect="1" noChangeArrowheads="1"/>
          </p:cNvPicPr>
          <p:nvPr/>
        </p:nvPicPr>
        <p:blipFill>
          <a:blip r:embed="rId4" cstate="print"/>
          <a:srcRect/>
          <a:stretch>
            <a:fillRect/>
          </a:stretch>
        </p:blipFill>
        <p:spPr bwMode="auto">
          <a:xfrm>
            <a:off x="1403648" y="5301208"/>
            <a:ext cx="849313" cy="360040"/>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a:stretch>
            <a:fillRect/>
          </a:stretch>
        </p:blipFill>
        <p:spPr bwMode="auto">
          <a:xfrm>
            <a:off x="2267744" y="5661248"/>
            <a:ext cx="310771" cy="288032"/>
          </a:xfrm>
          <a:prstGeom prst="rect">
            <a:avLst/>
          </a:prstGeom>
          <a:noFill/>
          <a:ln w="9525">
            <a:noFill/>
            <a:miter lim="800000"/>
            <a:headEnd/>
            <a:tailEnd/>
          </a:ln>
        </p:spPr>
      </p:pic>
      <p:pic>
        <p:nvPicPr>
          <p:cNvPr id="8" name="Picture 4"/>
          <p:cNvPicPr>
            <a:picLocks noChangeAspect="1" noChangeArrowheads="1"/>
          </p:cNvPicPr>
          <p:nvPr/>
        </p:nvPicPr>
        <p:blipFill>
          <a:blip r:embed="rId6" cstate="print"/>
          <a:srcRect/>
          <a:stretch>
            <a:fillRect/>
          </a:stretch>
        </p:blipFill>
        <p:spPr bwMode="auto">
          <a:xfrm>
            <a:off x="7276678" y="5587329"/>
            <a:ext cx="247650" cy="361951"/>
          </a:xfrm>
          <a:prstGeom prst="rect">
            <a:avLst/>
          </a:prstGeom>
          <a:noFill/>
          <a:ln w="9525">
            <a:noFill/>
            <a:miter lim="800000"/>
            <a:headEnd/>
            <a:tailEnd/>
          </a:ln>
        </p:spPr>
      </p:pic>
      <p:pic>
        <p:nvPicPr>
          <p:cNvPr id="5" name="Picture 4">
            <a:extLst>
              <a:ext uri="{FF2B5EF4-FFF2-40B4-BE49-F238E27FC236}">
                <a16:creationId xmlns:a16="http://schemas.microsoft.com/office/drawing/2014/main" id="{5A3F423F-F355-41D5-B0A8-BE705807BA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153" y="1148105"/>
            <a:ext cx="8469693" cy="3180678"/>
          </a:xfrm>
          <a:prstGeom prst="rect">
            <a:avLst/>
          </a:prstGeom>
        </p:spPr>
      </p:pic>
      <p:sp>
        <p:nvSpPr>
          <p:cNvPr id="9" name="TextBox 8">
            <a:extLst>
              <a:ext uri="{FF2B5EF4-FFF2-40B4-BE49-F238E27FC236}">
                <a16:creationId xmlns:a16="http://schemas.microsoft.com/office/drawing/2014/main" id="{24AD7759-1C16-48B1-9100-5965CB5CAEAF}"/>
              </a:ext>
            </a:extLst>
          </p:cNvPr>
          <p:cNvSpPr txBox="1"/>
          <p:nvPr/>
        </p:nvSpPr>
        <p:spPr>
          <a:xfrm>
            <a:off x="745769" y="1162805"/>
            <a:ext cx="1008112" cy="307777"/>
          </a:xfrm>
          <a:prstGeom prst="rect">
            <a:avLst/>
          </a:prstGeom>
          <a:noFill/>
        </p:spPr>
        <p:txBody>
          <a:bodyPr wrap="square" rtlCol="0">
            <a:spAutoFit/>
          </a:bodyPr>
          <a:lstStyle/>
          <a:p>
            <a:r>
              <a:rPr lang="en-ID" sz="1400" b="1" dirty="0"/>
              <a:t>CLAHE</a:t>
            </a:r>
          </a:p>
        </p:txBody>
      </p:sp>
      <p:sp>
        <p:nvSpPr>
          <p:cNvPr id="13" name="TextBox 12">
            <a:extLst>
              <a:ext uri="{FF2B5EF4-FFF2-40B4-BE49-F238E27FC236}">
                <a16:creationId xmlns:a16="http://schemas.microsoft.com/office/drawing/2014/main" id="{E731C7D5-90EA-4242-817A-BD28ADCD5D8B}"/>
              </a:ext>
            </a:extLst>
          </p:cNvPr>
          <p:cNvSpPr txBox="1"/>
          <p:nvPr/>
        </p:nvSpPr>
        <p:spPr>
          <a:xfrm>
            <a:off x="457200" y="2924944"/>
            <a:ext cx="1665992" cy="307777"/>
          </a:xfrm>
          <a:prstGeom prst="rect">
            <a:avLst/>
          </a:prstGeom>
          <a:noFill/>
        </p:spPr>
        <p:txBody>
          <a:bodyPr wrap="square" rtlCol="0">
            <a:spAutoFit/>
          </a:bodyPr>
          <a:lstStyle/>
          <a:p>
            <a:r>
              <a:rPr lang="en-ID" sz="1400" b="1" dirty="0"/>
              <a:t>White Balance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21" y="4163071"/>
            <a:ext cx="8867328" cy="1512168"/>
          </a:xfrm>
        </p:spPr>
        <p:txBody>
          <a:bodyPr>
            <a:noAutofit/>
          </a:bodyPr>
          <a:lstStyle/>
          <a:p>
            <a:pPr algn="just">
              <a:buNone/>
            </a:pPr>
            <a:r>
              <a:rPr lang="en-US" sz="2000" b="0" i="0" u="none" strike="noStrike" baseline="0" dirty="0">
                <a:latin typeface="+mj-lt"/>
              </a:rPr>
              <a:t>		In order to facilitate the subsequent weighted fusion, each weight map must be normalized first, and the equation can be shown as follow</a:t>
            </a:r>
            <a:r>
              <a:rPr lang="en-US" sz="2000" dirty="0">
                <a:latin typeface="+mj-lt"/>
              </a:rPr>
              <a:t>:</a:t>
            </a:r>
          </a:p>
          <a:p>
            <a:pPr algn="just">
              <a:buNone/>
            </a:pPr>
            <a:endParaRPr lang="en-US" sz="2000" dirty="0">
              <a:latin typeface="+mj-lt"/>
            </a:endParaRPr>
          </a:p>
        </p:txBody>
      </p:sp>
      <p:sp>
        <p:nvSpPr>
          <p:cNvPr id="2" name="Title 1"/>
          <p:cNvSpPr>
            <a:spLocks noGrp="1"/>
          </p:cNvSpPr>
          <p:nvPr>
            <p:ph type="title"/>
          </p:nvPr>
        </p:nvSpPr>
        <p:spPr>
          <a:xfrm>
            <a:off x="467544" y="116640"/>
            <a:ext cx="8229600" cy="850105"/>
          </a:xfrm>
        </p:spPr>
        <p:txBody>
          <a:bodyPr>
            <a:normAutofit/>
          </a:bodyPr>
          <a:lstStyle/>
          <a:p>
            <a:pPr algn="ctr"/>
            <a:r>
              <a:rPr lang="en-ID" sz="3200" dirty="0"/>
              <a:t>Normalize Weight</a:t>
            </a:r>
            <a:endParaRPr lang="en-US" sz="3200" dirty="0"/>
          </a:p>
        </p:txBody>
      </p:sp>
      <p:pic>
        <p:nvPicPr>
          <p:cNvPr id="3074" name="Picture 2"/>
          <p:cNvPicPr>
            <a:picLocks noChangeAspect="1" noChangeArrowheads="1"/>
          </p:cNvPicPr>
          <p:nvPr/>
        </p:nvPicPr>
        <p:blipFill>
          <a:blip r:embed="rId3" cstate="print"/>
          <a:srcRect/>
          <a:stretch>
            <a:fillRect/>
          </a:stretch>
        </p:blipFill>
        <p:spPr bwMode="auto">
          <a:xfrm>
            <a:off x="2003113" y="5311124"/>
            <a:ext cx="2371725" cy="933451"/>
          </a:xfrm>
          <a:prstGeom prst="rect">
            <a:avLst/>
          </a:prstGeom>
          <a:noFill/>
          <a:ln w="9525">
            <a:noFill/>
            <a:miter lim="800000"/>
            <a:headEnd/>
            <a:tailEnd/>
          </a:ln>
        </p:spPr>
      </p:pic>
      <p:pic>
        <p:nvPicPr>
          <p:cNvPr id="3084" name="Picture 12"/>
          <p:cNvPicPr>
            <a:picLocks noChangeAspect="1" noChangeArrowheads="1"/>
          </p:cNvPicPr>
          <p:nvPr/>
        </p:nvPicPr>
        <p:blipFill>
          <a:blip r:embed="rId4" cstate="print"/>
          <a:srcRect/>
          <a:stretch>
            <a:fillRect/>
          </a:stretch>
        </p:blipFill>
        <p:spPr bwMode="auto">
          <a:xfrm>
            <a:off x="1289656" y="941276"/>
            <a:ext cx="6738739" cy="2919773"/>
          </a:xfrm>
          <a:prstGeom prst="rect">
            <a:avLst/>
          </a:prstGeom>
          <a:noFill/>
          <a:ln w="9525">
            <a:noFill/>
            <a:miter lim="800000"/>
            <a:headEnd/>
            <a:tailEnd/>
          </a:ln>
        </p:spPr>
      </p:pic>
      <p:pic>
        <p:nvPicPr>
          <p:cNvPr id="3086" name="Picture 14"/>
          <p:cNvPicPr>
            <a:picLocks noChangeAspect="1" noChangeArrowheads="1"/>
          </p:cNvPicPr>
          <p:nvPr/>
        </p:nvPicPr>
        <p:blipFill>
          <a:blip r:embed="rId5" cstate="print"/>
          <a:srcRect/>
          <a:stretch>
            <a:fillRect/>
          </a:stretch>
        </p:blipFill>
        <p:spPr bwMode="auto">
          <a:xfrm>
            <a:off x="4606585" y="5211111"/>
            <a:ext cx="3295650" cy="1133475"/>
          </a:xfrm>
          <a:prstGeom prst="rect">
            <a:avLst/>
          </a:prstGeom>
          <a:noFill/>
          <a:ln w="9525">
            <a:noFill/>
            <a:miter lim="800000"/>
            <a:headEnd/>
            <a:tailEnd/>
          </a:ln>
        </p:spPr>
      </p:pic>
      <p:pic>
        <p:nvPicPr>
          <p:cNvPr id="7" name="Picture 4"/>
          <p:cNvPicPr>
            <a:picLocks noChangeAspect="1" noChangeArrowheads="1"/>
          </p:cNvPicPr>
          <p:nvPr/>
        </p:nvPicPr>
        <p:blipFill>
          <a:blip r:embed="rId6" cstate="print"/>
          <a:srcRect/>
          <a:stretch>
            <a:fillRect/>
          </a:stretch>
        </p:blipFill>
        <p:spPr bwMode="auto">
          <a:xfrm>
            <a:off x="107504" y="1247005"/>
            <a:ext cx="1046498" cy="741835"/>
          </a:xfrm>
          <a:prstGeom prst="rect">
            <a:avLst/>
          </a:prstGeom>
          <a:noFill/>
          <a:ln w="9525">
            <a:noFill/>
            <a:miter lim="800000"/>
            <a:headEnd/>
            <a:tailEnd/>
          </a:ln>
        </p:spPr>
      </p:pic>
      <p:pic>
        <p:nvPicPr>
          <p:cNvPr id="8" name="Picture 2"/>
          <p:cNvPicPr>
            <a:picLocks noChangeAspect="1" noChangeArrowheads="1"/>
          </p:cNvPicPr>
          <p:nvPr/>
        </p:nvPicPr>
        <p:blipFill>
          <a:blip r:embed="rId7" cstate="print"/>
          <a:srcRect/>
          <a:stretch>
            <a:fillRect/>
          </a:stretch>
        </p:blipFill>
        <p:spPr bwMode="auto">
          <a:xfrm>
            <a:off x="107504" y="2852939"/>
            <a:ext cx="1047600" cy="740796"/>
          </a:xfrm>
          <a:prstGeom prst="rect">
            <a:avLst/>
          </a:prstGeom>
          <a:noFill/>
          <a:ln w="9525">
            <a:noFill/>
            <a:miter lim="800000"/>
            <a:headEnd/>
            <a:tailEnd/>
          </a:ln>
        </p:spPr>
      </p:pic>
      <p:pic>
        <p:nvPicPr>
          <p:cNvPr id="9" name="Picture 3"/>
          <p:cNvPicPr>
            <a:picLocks noChangeAspect="1" noChangeArrowheads="1"/>
          </p:cNvPicPr>
          <p:nvPr/>
        </p:nvPicPr>
        <p:blipFill>
          <a:blip r:embed="rId8" cstate="print"/>
          <a:srcRect/>
          <a:stretch>
            <a:fillRect/>
          </a:stretch>
        </p:blipFill>
        <p:spPr bwMode="auto">
          <a:xfrm>
            <a:off x="8100392" y="2830805"/>
            <a:ext cx="1047600" cy="742211"/>
          </a:xfrm>
          <a:prstGeom prst="rect">
            <a:avLst/>
          </a:prstGeom>
          <a:noFill/>
          <a:ln w="9525">
            <a:noFill/>
            <a:miter lim="800000"/>
            <a:headEnd/>
            <a:tailEnd/>
          </a:ln>
        </p:spPr>
      </p:pic>
      <p:pic>
        <p:nvPicPr>
          <p:cNvPr id="10" name="Picture 2"/>
          <p:cNvPicPr>
            <a:picLocks noChangeAspect="1" noChangeArrowheads="1"/>
          </p:cNvPicPr>
          <p:nvPr/>
        </p:nvPicPr>
        <p:blipFill>
          <a:blip r:embed="rId9" cstate="print"/>
          <a:srcRect/>
          <a:stretch>
            <a:fillRect/>
          </a:stretch>
        </p:blipFill>
        <p:spPr bwMode="auto">
          <a:xfrm>
            <a:off x="8028384" y="1268767"/>
            <a:ext cx="1047600" cy="743303"/>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2C96DE-649B-4D47-AF58-9A927E4FE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8" y="770046"/>
            <a:ext cx="6151820" cy="2275081"/>
          </a:xfrm>
          <a:prstGeom prst="rect">
            <a:avLst/>
          </a:prstGeom>
        </p:spPr>
      </p:pic>
      <p:pic>
        <p:nvPicPr>
          <p:cNvPr id="6" name="Picture 5">
            <a:extLst>
              <a:ext uri="{FF2B5EF4-FFF2-40B4-BE49-F238E27FC236}">
                <a16:creationId xmlns:a16="http://schemas.microsoft.com/office/drawing/2014/main" id="{FD1CA250-9A32-4265-8139-527551F841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4108" y="2635978"/>
            <a:ext cx="5454396" cy="2017158"/>
          </a:xfrm>
          <a:prstGeom prst="rect">
            <a:avLst/>
          </a:prstGeom>
        </p:spPr>
      </p:pic>
      <p:sp>
        <p:nvSpPr>
          <p:cNvPr id="18" name="Content Placeholder 17"/>
          <p:cNvSpPr>
            <a:spLocks noGrp="1"/>
          </p:cNvSpPr>
          <p:nvPr>
            <p:ph idx="1"/>
          </p:nvPr>
        </p:nvSpPr>
        <p:spPr>
          <a:xfrm>
            <a:off x="467544" y="5085184"/>
            <a:ext cx="8229600" cy="1282148"/>
          </a:xfrm>
        </p:spPr>
        <p:txBody>
          <a:bodyPr>
            <a:normAutofit/>
          </a:bodyPr>
          <a:lstStyle/>
          <a:p>
            <a:pPr algn="ctr">
              <a:buNone/>
            </a:pPr>
            <a:r>
              <a:rPr lang="en-US" sz="2000" dirty="0"/>
              <a:t>Goal: Develop representation to decompose images into</a:t>
            </a:r>
          </a:p>
          <a:p>
            <a:pPr algn="ctr">
              <a:buNone/>
            </a:pPr>
            <a:r>
              <a:rPr lang="en-US" sz="2000" dirty="0"/>
              <a:t>information at multiple scales, to extract feature or structure</a:t>
            </a:r>
          </a:p>
          <a:p>
            <a:pPr algn="ctr">
              <a:buNone/>
            </a:pPr>
            <a:r>
              <a:rPr lang="en-US" sz="2000" dirty="0"/>
              <a:t>of interest, to attenuate noise.</a:t>
            </a:r>
          </a:p>
        </p:txBody>
      </p:sp>
      <p:sp>
        <p:nvSpPr>
          <p:cNvPr id="2" name="Title 1"/>
          <p:cNvSpPr>
            <a:spLocks noGrp="1"/>
          </p:cNvSpPr>
          <p:nvPr>
            <p:ph type="title"/>
          </p:nvPr>
        </p:nvSpPr>
        <p:spPr>
          <a:xfrm>
            <a:off x="457200" y="-171400"/>
            <a:ext cx="8229600" cy="1143000"/>
          </a:xfrm>
        </p:spPr>
        <p:txBody>
          <a:bodyPr>
            <a:normAutofit/>
          </a:bodyPr>
          <a:lstStyle/>
          <a:p>
            <a:pPr algn="ctr"/>
            <a:r>
              <a:rPr lang="en-ID" sz="3200" b="0" dirty="0"/>
              <a:t>Gaussian Pyramid (Normalized Weight)</a:t>
            </a:r>
            <a:endParaRPr lang="en-US" sz="3200" b="0" dirty="0"/>
          </a:p>
        </p:txBody>
      </p:sp>
      <p:pic>
        <p:nvPicPr>
          <p:cNvPr id="12294" name="Picture 6"/>
          <p:cNvPicPr>
            <a:picLocks noChangeAspect="1" noChangeArrowheads="1"/>
          </p:cNvPicPr>
          <p:nvPr/>
        </p:nvPicPr>
        <p:blipFill>
          <a:blip r:embed="rId5" cstate="print"/>
          <a:srcRect/>
          <a:stretch>
            <a:fillRect/>
          </a:stretch>
        </p:blipFill>
        <p:spPr bwMode="auto">
          <a:xfrm>
            <a:off x="2339752" y="4277457"/>
            <a:ext cx="2954270" cy="864096"/>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64406E-96BA-43E8-9781-FE78FC4F6A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908720"/>
            <a:ext cx="4170516" cy="2869203"/>
          </a:xfrm>
          <a:prstGeom prst="rect">
            <a:avLst/>
          </a:prstGeom>
        </p:spPr>
      </p:pic>
      <p:sp>
        <p:nvSpPr>
          <p:cNvPr id="3" name="Content Placeholder 2"/>
          <p:cNvSpPr>
            <a:spLocks noGrp="1"/>
          </p:cNvSpPr>
          <p:nvPr>
            <p:ph idx="1"/>
          </p:nvPr>
        </p:nvSpPr>
        <p:spPr>
          <a:xfrm>
            <a:off x="467544" y="4941171"/>
            <a:ext cx="5987008" cy="1257004"/>
          </a:xfrm>
        </p:spPr>
        <p:txBody>
          <a:bodyPr>
            <a:normAutofit fontScale="47500" lnSpcReduction="20000"/>
          </a:bodyPr>
          <a:lstStyle/>
          <a:p>
            <a:r>
              <a:rPr lang="en-US" dirty="0"/>
              <a:t>1. Read in two images (input from </a:t>
            </a:r>
            <a:r>
              <a:rPr lang="en-US"/>
              <a:t>White Balance and CLAHE)</a:t>
            </a:r>
            <a:br>
              <a:rPr lang="en-US" dirty="0"/>
            </a:br>
            <a:r>
              <a:rPr lang="en-US" dirty="0"/>
              <a:t>2. Build a Gaussian pyramid from those input</a:t>
            </a:r>
            <a:br>
              <a:rPr lang="en-US" dirty="0"/>
            </a:br>
            <a:r>
              <a:rPr lang="en-US" dirty="0"/>
              <a:t>3. Calculate the </a:t>
            </a:r>
            <a:r>
              <a:rPr lang="en-US" dirty="0" err="1"/>
              <a:t>Laplacian</a:t>
            </a:r>
            <a:r>
              <a:rPr lang="en-US" dirty="0"/>
              <a:t> pyramid based on the Gaussian pyramid</a:t>
            </a:r>
            <a:br>
              <a:rPr lang="en-US" dirty="0"/>
            </a:br>
            <a:r>
              <a:rPr lang="en-US" dirty="0"/>
              <a:t>4. In </a:t>
            </a:r>
            <a:r>
              <a:rPr lang="en-US" dirty="0" err="1"/>
              <a:t>Laplacian</a:t>
            </a:r>
            <a:r>
              <a:rPr lang="en-US" dirty="0"/>
              <a:t> Perform image fusion on each layer </a:t>
            </a:r>
            <a:br>
              <a:rPr lang="en-US" dirty="0"/>
            </a:br>
            <a:r>
              <a:rPr lang="en-US" dirty="0"/>
              <a:t>5. Rebuild the original image based on the fused image pyramid.</a:t>
            </a:r>
          </a:p>
          <a:p>
            <a:endParaRPr lang="en-US" dirty="0"/>
          </a:p>
        </p:txBody>
      </p:sp>
      <p:sp>
        <p:nvSpPr>
          <p:cNvPr id="2" name="Title 1"/>
          <p:cNvSpPr>
            <a:spLocks noGrp="1"/>
          </p:cNvSpPr>
          <p:nvPr>
            <p:ph type="title"/>
          </p:nvPr>
        </p:nvSpPr>
        <p:spPr>
          <a:xfrm>
            <a:off x="395536" y="0"/>
            <a:ext cx="8229600" cy="1143000"/>
          </a:xfrm>
        </p:spPr>
        <p:txBody>
          <a:bodyPr>
            <a:normAutofit/>
          </a:bodyPr>
          <a:lstStyle/>
          <a:p>
            <a:pPr algn="ctr"/>
            <a:r>
              <a:rPr lang="en-ID" sz="3200" b="0" dirty="0"/>
              <a:t>Laplacian Pyramid (WB &amp; CLAHE)  </a:t>
            </a:r>
            <a:endParaRPr lang="en-US" sz="3200" b="0" dirty="0"/>
          </a:p>
        </p:txBody>
      </p:sp>
      <p:pic>
        <p:nvPicPr>
          <p:cNvPr id="4099" name="Picture 3"/>
          <p:cNvPicPr>
            <a:picLocks noChangeAspect="1" noChangeArrowheads="1"/>
          </p:cNvPicPr>
          <p:nvPr/>
        </p:nvPicPr>
        <p:blipFill>
          <a:blip r:embed="rId4" cstate="print"/>
          <a:srcRect/>
          <a:stretch>
            <a:fillRect/>
          </a:stretch>
        </p:blipFill>
        <p:spPr bwMode="auto">
          <a:xfrm>
            <a:off x="1547664" y="5875361"/>
            <a:ext cx="6108700" cy="361951"/>
          </a:xfrm>
          <a:prstGeom prst="rect">
            <a:avLst/>
          </a:prstGeom>
          <a:noFill/>
          <a:ln w="9525">
            <a:noFill/>
            <a:miter lim="800000"/>
            <a:headEnd/>
            <a:tailEnd/>
          </a:ln>
        </p:spPr>
      </p:pic>
      <p:pic>
        <p:nvPicPr>
          <p:cNvPr id="14338" name="Picture 2" descr="https://img-blog.csdn.net/20140518172118000"/>
          <p:cNvPicPr>
            <a:picLocks noChangeAspect="1" noChangeArrowheads="1"/>
          </p:cNvPicPr>
          <p:nvPr/>
        </p:nvPicPr>
        <p:blipFill>
          <a:blip r:embed="rId5" cstate="print"/>
          <a:srcRect/>
          <a:stretch>
            <a:fillRect/>
          </a:stretch>
        </p:blipFill>
        <p:spPr bwMode="auto">
          <a:xfrm>
            <a:off x="-5653136" y="5544105"/>
            <a:ext cx="3240000" cy="543137"/>
          </a:xfrm>
          <a:prstGeom prst="rect">
            <a:avLst/>
          </a:prstGeom>
          <a:noFill/>
        </p:spPr>
      </p:pic>
      <p:pic>
        <p:nvPicPr>
          <p:cNvPr id="14340" name="Picture 4"/>
          <p:cNvPicPr>
            <a:picLocks noChangeAspect="1" noChangeArrowheads="1"/>
          </p:cNvPicPr>
          <p:nvPr/>
        </p:nvPicPr>
        <p:blipFill>
          <a:blip r:embed="rId6" cstate="print"/>
          <a:srcRect/>
          <a:stretch>
            <a:fillRect/>
          </a:stretch>
        </p:blipFill>
        <p:spPr bwMode="auto">
          <a:xfrm>
            <a:off x="4260320" y="1938974"/>
            <a:ext cx="4344128" cy="2930186"/>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print"/>
          <a:srcRect/>
          <a:stretch>
            <a:fillRect/>
          </a:stretch>
        </p:blipFill>
        <p:spPr bwMode="auto">
          <a:xfrm>
            <a:off x="3564488" y="6001311"/>
            <a:ext cx="5400000" cy="487797"/>
          </a:xfrm>
          <a:prstGeom prst="rect">
            <a:avLst/>
          </a:prstGeom>
          <a:noFill/>
          <a:ln w="9525">
            <a:noFill/>
            <a:miter lim="800000"/>
            <a:headEnd/>
            <a:tailEnd/>
          </a:ln>
        </p:spPr>
      </p:pic>
      <p:pic>
        <p:nvPicPr>
          <p:cNvPr id="5" name="Content Placeholder 4">
            <a:extLst>
              <a:ext uri="{FF2B5EF4-FFF2-40B4-BE49-F238E27FC236}">
                <a16:creationId xmlns:a16="http://schemas.microsoft.com/office/drawing/2014/main" id="{F600CF94-FE8D-4694-BBC4-A7352D9F0251}"/>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395536" y="1596646"/>
            <a:ext cx="8521700" cy="2840566"/>
          </a:xfrm>
        </p:spPr>
      </p:pic>
      <p:sp>
        <p:nvSpPr>
          <p:cNvPr id="2" name="Title 1"/>
          <p:cNvSpPr>
            <a:spLocks noGrp="1"/>
          </p:cNvSpPr>
          <p:nvPr>
            <p:ph type="title"/>
          </p:nvPr>
        </p:nvSpPr>
        <p:spPr/>
        <p:txBody>
          <a:bodyPr>
            <a:normAutofit/>
          </a:bodyPr>
          <a:lstStyle/>
          <a:p>
            <a:pPr algn="ctr"/>
            <a:r>
              <a:rPr lang="en-ID" sz="3200" b="1" dirty="0">
                <a:effectLst/>
                <a:latin typeface="Lucida Sans" panose="020B0602030504020204" pitchFamily="34" charset="0"/>
              </a:rPr>
              <a:t>Fusion Process</a:t>
            </a:r>
            <a:endParaRPr lang="en-US" sz="3200" b="1" dirty="0">
              <a:effectLst/>
              <a:latin typeface="Lucida Sans" panose="020B0602030504020204" pitchFamily="34" charset="0"/>
            </a:endParaRPr>
          </a:p>
        </p:txBody>
      </p:sp>
      <p:pic>
        <p:nvPicPr>
          <p:cNvPr id="1027" name="Picture 3"/>
          <p:cNvPicPr>
            <a:picLocks noChangeAspect="1" noChangeArrowheads="1"/>
          </p:cNvPicPr>
          <p:nvPr/>
        </p:nvPicPr>
        <p:blipFill>
          <a:blip r:embed="rId5" cstate="print"/>
          <a:srcRect/>
          <a:stretch>
            <a:fillRect/>
          </a:stretch>
        </p:blipFill>
        <p:spPr bwMode="auto">
          <a:xfrm>
            <a:off x="2123728" y="4077072"/>
            <a:ext cx="5212889" cy="1008112"/>
          </a:xfrm>
          <a:prstGeom prst="rect">
            <a:avLst/>
          </a:prstGeom>
          <a:noFill/>
          <a:ln w="9525">
            <a:noFill/>
            <a:miter lim="800000"/>
            <a:headEnd/>
            <a:tailEnd/>
          </a:ln>
        </p:spPr>
      </p:pic>
      <p:pic>
        <p:nvPicPr>
          <p:cNvPr id="4" name="Picture 2"/>
          <p:cNvPicPr>
            <a:picLocks noChangeAspect="1" noChangeArrowheads="1"/>
          </p:cNvPicPr>
          <p:nvPr/>
        </p:nvPicPr>
        <p:blipFill>
          <a:blip r:embed="rId6" cstate="print"/>
          <a:srcRect/>
          <a:stretch>
            <a:fillRect/>
          </a:stretch>
        </p:blipFill>
        <p:spPr bwMode="auto">
          <a:xfrm>
            <a:off x="3563888" y="5426547"/>
            <a:ext cx="3960000" cy="606567"/>
          </a:xfrm>
          <a:prstGeom prst="rect">
            <a:avLst/>
          </a:prstGeom>
          <a:noFill/>
          <a:ln w="9525">
            <a:noFill/>
            <a:miter lim="800000"/>
            <a:headEnd/>
            <a:tailEnd/>
          </a:ln>
        </p:spPr>
      </p:pic>
      <p:pic>
        <p:nvPicPr>
          <p:cNvPr id="1028" name="Picture 4"/>
          <p:cNvPicPr>
            <a:picLocks noChangeAspect="1" noChangeArrowheads="1"/>
          </p:cNvPicPr>
          <p:nvPr/>
        </p:nvPicPr>
        <p:blipFill>
          <a:blip r:embed="rId7" cstate="print"/>
          <a:srcRect/>
          <a:stretch>
            <a:fillRect/>
          </a:stretch>
        </p:blipFill>
        <p:spPr bwMode="auto">
          <a:xfrm>
            <a:off x="3708344" y="5085184"/>
            <a:ext cx="3960000" cy="62341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716"/>
            <a:ext cx="8229600" cy="911027"/>
          </a:xfrm>
        </p:spPr>
        <p:txBody>
          <a:bodyPr/>
          <a:lstStyle/>
          <a:p>
            <a:pPr algn="ctr"/>
            <a:r>
              <a:rPr lang="en-ID" sz="3200" b="1" dirty="0"/>
              <a:t>Test Results</a:t>
            </a:r>
            <a:endParaRPr lang="en-US" sz="3200" b="1" dirty="0"/>
          </a:p>
        </p:txBody>
      </p:sp>
      <p:sp>
        <p:nvSpPr>
          <p:cNvPr id="3" name="Content Placeholder 2"/>
          <p:cNvSpPr>
            <a:spLocks noGrp="1"/>
          </p:cNvSpPr>
          <p:nvPr>
            <p:ph idx="1"/>
          </p:nvPr>
        </p:nvSpPr>
        <p:spPr/>
        <p:txBody>
          <a:bodyPr/>
          <a:lstStyle/>
          <a:p>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5076456" y="1473096"/>
            <a:ext cx="3600000" cy="2531977"/>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539952" y="1365441"/>
            <a:ext cx="3600000" cy="2567623"/>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539952" y="4113136"/>
            <a:ext cx="3600000" cy="2556233"/>
          </a:xfrm>
          <a:prstGeom prst="rect">
            <a:avLst/>
          </a:prstGeom>
          <a:noFill/>
          <a:ln w="9525">
            <a:noFill/>
            <a:miter lim="800000"/>
            <a:headEnd/>
            <a:tailEnd/>
          </a:ln>
        </p:spPr>
      </p:pic>
      <p:pic>
        <p:nvPicPr>
          <p:cNvPr id="8" name="Picture 3"/>
          <p:cNvPicPr>
            <a:picLocks noChangeAspect="1" noChangeArrowheads="1"/>
          </p:cNvPicPr>
          <p:nvPr/>
        </p:nvPicPr>
        <p:blipFill>
          <a:blip r:embed="rId5" cstate="print"/>
          <a:srcRect/>
          <a:stretch>
            <a:fillRect/>
          </a:stretch>
        </p:blipFill>
        <p:spPr bwMode="auto">
          <a:xfrm>
            <a:off x="5076056" y="4114529"/>
            <a:ext cx="3600000" cy="2554839"/>
          </a:xfrm>
          <a:prstGeom prst="rect">
            <a:avLst/>
          </a:prstGeom>
          <a:noFill/>
          <a:ln w="9525">
            <a:noFill/>
            <a:miter lim="800000"/>
            <a:headEnd/>
            <a:tailEnd/>
          </a:ln>
        </p:spPr>
      </p:pic>
      <p:sp>
        <p:nvSpPr>
          <p:cNvPr id="9" name="TextBox 8"/>
          <p:cNvSpPr txBox="1"/>
          <p:nvPr/>
        </p:nvSpPr>
        <p:spPr>
          <a:xfrm>
            <a:off x="683568" y="980728"/>
            <a:ext cx="3024336" cy="369332"/>
          </a:xfrm>
          <a:prstGeom prst="rect">
            <a:avLst/>
          </a:prstGeom>
          <a:noFill/>
        </p:spPr>
        <p:txBody>
          <a:bodyPr wrap="square" rtlCol="0">
            <a:spAutoFit/>
          </a:bodyPr>
          <a:lstStyle/>
          <a:p>
            <a:pPr algn="ctr"/>
            <a:r>
              <a:rPr lang="en-ID" b="1" dirty="0"/>
              <a:t>INPUT</a:t>
            </a:r>
            <a:endParaRPr lang="en-US" b="1" dirty="0"/>
          </a:p>
        </p:txBody>
      </p:sp>
      <p:sp>
        <p:nvSpPr>
          <p:cNvPr id="10" name="TextBox 9"/>
          <p:cNvSpPr txBox="1"/>
          <p:nvPr/>
        </p:nvSpPr>
        <p:spPr>
          <a:xfrm>
            <a:off x="5364088" y="1052736"/>
            <a:ext cx="3024336" cy="369332"/>
          </a:xfrm>
          <a:prstGeom prst="rect">
            <a:avLst/>
          </a:prstGeom>
          <a:noFill/>
        </p:spPr>
        <p:txBody>
          <a:bodyPr wrap="square" rtlCol="0">
            <a:spAutoFit/>
          </a:bodyPr>
          <a:lstStyle/>
          <a:p>
            <a:pPr algn="ctr"/>
            <a:r>
              <a:rPr lang="en-ID" b="1" dirty="0"/>
              <a:t>OUTPUT</a:t>
            </a:r>
            <a:endParaRPr lang="en-US" b="1" dirty="0"/>
          </a:p>
        </p:txBody>
      </p:sp>
      <p:sp>
        <p:nvSpPr>
          <p:cNvPr id="11" name="TextBox 10"/>
          <p:cNvSpPr txBox="1"/>
          <p:nvPr/>
        </p:nvSpPr>
        <p:spPr>
          <a:xfrm>
            <a:off x="0" y="2420888"/>
            <a:ext cx="539552" cy="369332"/>
          </a:xfrm>
          <a:prstGeom prst="rect">
            <a:avLst/>
          </a:prstGeom>
          <a:noFill/>
        </p:spPr>
        <p:txBody>
          <a:bodyPr wrap="square" rtlCol="0">
            <a:spAutoFit/>
          </a:bodyPr>
          <a:lstStyle/>
          <a:p>
            <a:r>
              <a:rPr lang="en-ID" dirty="0"/>
              <a:t>1.)</a:t>
            </a:r>
            <a:endParaRPr lang="en-US" dirty="0"/>
          </a:p>
        </p:txBody>
      </p:sp>
      <p:sp>
        <p:nvSpPr>
          <p:cNvPr id="12" name="Rectangle 11"/>
          <p:cNvSpPr/>
          <p:nvPr/>
        </p:nvSpPr>
        <p:spPr>
          <a:xfrm>
            <a:off x="0" y="4869160"/>
            <a:ext cx="453970" cy="369332"/>
          </a:xfrm>
          <a:prstGeom prst="rect">
            <a:avLst/>
          </a:prstGeom>
        </p:spPr>
        <p:txBody>
          <a:bodyPr wrap="none">
            <a:spAutoFit/>
          </a:bodyPr>
          <a:lstStyle/>
          <a:p>
            <a:r>
              <a:rPr lang="en-ID" dirty="0"/>
              <a:t>2.)</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 name="Picture 2"/>
          <p:cNvPicPr>
            <a:picLocks noChangeAspect="1" noChangeArrowheads="1"/>
          </p:cNvPicPr>
          <p:nvPr/>
        </p:nvPicPr>
        <p:blipFill>
          <a:blip r:embed="rId2" cstate="print"/>
          <a:srcRect/>
          <a:stretch>
            <a:fillRect/>
          </a:stretch>
        </p:blipFill>
        <p:spPr bwMode="auto">
          <a:xfrm>
            <a:off x="5076056" y="1383056"/>
            <a:ext cx="3600000" cy="2550000"/>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467544" y="1383472"/>
            <a:ext cx="3600000" cy="2549584"/>
          </a:xfrm>
          <a:prstGeom prst="rect">
            <a:avLst/>
          </a:prstGeom>
          <a:noFill/>
          <a:ln w="9525">
            <a:noFill/>
            <a:miter lim="800000"/>
            <a:headEnd/>
            <a:tailEnd/>
          </a:ln>
        </p:spPr>
      </p:pic>
      <p:pic>
        <p:nvPicPr>
          <p:cNvPr id="9" name="Picture 2"/>
          <p:cNvPicPr>
            <a:picLocks noChangeAspect="1" noChangeArrowheads="1"/>
          </p:cNvPicPr>
          <p:nvPr/>
        </p:nvPicPr>
        <p:blipFill>
          <a:blip r:embed="rId4" cstate="print"/>
          <a:srcRect/>
          <a:stretch>
            <a:fillRect/>
          </a:stretch>
        </p:blipFill>
        <p:spPr bwMode="auto">
          <a:xfrm>
            <a:off x="5076056" y="4005073"/>
            <a:ext cx="3600000" cy="2543911"/>
          </a:xfrm>
          <a:prstGeom prst="rect">
            <a:avLst/>
          </a:prstGeom>
          <a:noFill/>
          <a:ln w="9525">
            <a:noFill/>
            <a:miter lim="800000"/>
            <a:headEnd/>
            <a:tailEnd/>
          </a:ln>
        </p:spPr>
      </p:pic>
      <p:pic>
        <p:nvPicPr>
          <p:cNvPr id="10" name="Picture 3"/>
          <p:cNvPicPr>
            <a:picLocks noChangeAspect="1" noChangeArrowheads="1"/>
          </p:cNvPicPr>
          <p:nvPr/>
        </p:nvPicPr>
        <p:blipFill>
          <a:blip r:embed="rId5" cstate="print"/>
          <a:srcRect/>
          <a:stretch>
            <a:fillRect/>
          </a:stretch>
        </p:blipFill>
        <p:spPr bwMode="auto">
          <a:xfrm>
            <a:off x="467544" y="4042521"/>
            <a:ext cx="3600000" cy="2554839"/>
          </a:xfrm>
          <a:prstGeom prst="rect">
            <a:avLst/>
          </a:prstGeom>
          <a:noFill/>
          <a:ln w="9525">
            <a:noFill/>
            <a:miter lim="800000"/>
            <a:headEnd/>
            <a:tailEnd/>
          </a:ln>
        </p:spPr>
      </p:pic>
      <p:sp>
        <p:nvSpPr>
          <p:cNvPr id="11" name="Rectangle 10"/>
          <p:cNvSpPr/>
          <p:nvPr/>
        </p:nvSpPr>
        <p:spPr>
          <a:xfrm>
            <a:off x="0" y="5157192"/>
            <a:ext cx="453970" cy="369332"/>
          </a:xfrm>
          <a:prstGeom prst="rect">
            <a:avLst/>
          </a:prstGeom>
        </p:spPr>
        <p:txBody>
          <a:bodyPr wrap="none">
            <a:spAutoFit/>
          </a:bodyPr>
          <a:lstStyle/>
          <a:p>
            <a:r>
              <a:rPr lang="en-ID" dirty="0"/>
              <a:t>4.)</a:t>
            </a:r>
            <a:endParaRPr lang="en-US" dirty="0"/>
          </a:p>
        </p:txBody>
      </p:sp>
      <p:sp>
        <p:nvSpPr>
          <p:cNvPr id="12" name="Rectangle 11"/>
          <p:cNvSpPr/>
          <p:nvPr/>
        </p:nvSpPr>
        <p:spPr>
          <a:xfrm>
            <a:off x="0" y="2636912"/>
            <a:ext cx="453970" cy="369332"/>
          </a:xfrm>
          <a:prstGeom prst="rect">
            <a:avLst/>
          </a:prstGeom>
        </p:spPr>
        <p:txBody>
          <a:bodyPr wrap="none">
            <a:spAutoFit/>
          </a:bodyPr>
          <a:lstStyle/>
          <a:p>
            <a:r>
              <a:rPr lang="en-ID" dirty="0"/>
              <a:t>3.)</a:t>
            </a:r>
            <a:endParaRPr lang="en-US" dirty="0"/>
          </a:p>
        </p:txBody>
      </p:sp>
      <p:sp>
        <p:nvSpPr>
          <p:cNvPr id="13" name="TextBox 12"/>
          <p:cNvSpPr txBox="1"/>
          <p:nvPr/>
        </p:nvSpPr>
        <p:spPr>
          <a:xfrm>
            <a:off x="683568" y="980728"/>
            <a:ext cx="3024336" cy="369332"/>
          </a:xfrm>
          <a:prstGeom prst="rect">
            <a:avLst/>
          </a:prstGeom>
          <a:noFill/>
        </p:spPr>
        <p:txBody>
          <a:bodyPr wrap="square" rtlCol="0">
            <a:spAutoFit/>
          </a:bodyPr>
          <a:lstStyle/>
          <a:p>
            <a:pPr algn="ctr"/>
            <a:r>
              <a:rPr lang="en-ID" b="1" dirty="0"/>
              <a:t>INPUT</a:t>
            </a:r>
            <a:endParaRPr lang="en-US" b="1" dirty="0"/>
          </a:p>
        </p:txBody>
      </p:sp>
      <p:sp>
        <p:nvSpPr>
          <p:cNvPr id="14" name="TextBox 13"/>
          <p:cNvSpPr txBox="1"/>
          <p:nvPr/>
        </p:nvSpPr>
        <p:spPr>
          <a:xfrm>
            <a:off x="5364088" y="980728"/>
            <a:ext cx="3024336" cy="369332"/>
          </a:xfrm>
          <a:prstGeom prst="rect">
            <a:avLst/>
          </a:prstGeom>
          <a:noFill/>
        </p:spPr>
        <p:txBody>
          <a:bodyPr wrap="square" rtlCol="0">
            <a:spAutoFit/>
          </a:bodyPr>
          <a:lstStyle/>
          <a:p>
            <a:pPr algn="ctr"/>
            <a:r>
              <a:rPr lang="en-ID" b="1" dirty="0"/>
              <a:t>OUTPUT</a:t>
            </a: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idx="15"/>
          </p:nvPr>
        </p:nvSpPr>
        <p:spPr>
          <a:xfrm>
            <a:off x="2411760" y="620688"/>
            <a:ext cx="4302000" cy="8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Background of the Study</a:t>
            </a:r>
            <a:endParaRPr sz="2800" b="1" dirty="0"/>
          </a:p>
        </p:txBody>
      </p:sp>
      <p:sp>
        <p:nvSpPr>
          <p:cNvPr id="15" name="Subtitle 14"/>
          <p:cNvSpPr>
            <a:spLocks noGrp="1"/>
          </p:cNvSpPr>
          <p:nvPr>
            <p:ph type="subTitle" idx="1"/>
          </p:nvPr>
        </p:nvSpPr>
        <p:spPr>
          <a:xfrm flipH="1">
            <a:off x="899592" y="1268760"/>
            <a:ext cx="6857589" cy="4110937"/>
          </a:xfrm>
        </p:spPr>
        <p:txBody>
          <a:bodyPr/>
          <a:lstStyle/>
          <a:p>
            <a:pPr algn="just"/>
            <a:r>
              <a:rPr lang="en-US" sz="2000" dirty="0"/>
              <a:t>		Capturing clear images in underwater environment is challenging due to haze caused by color scatter in addition to color cast from varying light attenuation in different wavelengths. Color scatter and color cast result in blurred subjects and lowered contrast in </a:t>
            </a:r>
            <a:r>
              <a:rPr lang="en-ID" sz="2000" dirty="0"/>
              <a:t>underwater images. </a:t>
            </a:r>
            <a:endParaRPr lang="en-US" sz="2000" dirty="0"/>
          </a:p>
          <a:p>
            <a:pPr algn="just"/>
            <a:r>
              <a:rPr lang="en-US" sz="2000" dirty="0"/>
              <a:t> . 		</a:t>
            </a:r>
          </a:p>
        </p:txBody>
      </p:sp>
      <p:pic>
        <p:nvPicPr>
          <p:cNvPr id="3" name="Picture 2">
            <a:extLst>
              <a:ext uri="{FF2B5EF4-FFF2-40B4-BE49-F238E27FC236}">
                <a16:creationId xmlns:a16="http://schemas.microsoft.com/office/drawing/2014/main" id="{6A61ADDA-AF35-4DCD-8AF5-06D2C5272A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3501008"/>
            <a:ext cx="2880000" cy="2160695"/>
          </a:xfrm>
          <a:prstGeom prst="rect">
            <a:avLst/>
          </a:prstGeom>
        </p:spPr>
      </p:pic>
      <p:pic>
        <p:nvPicPr>
          <p:cNvPr id="5" name="Picture 4">
            <a:extLst>
              <a:ext uri="{FF2B5EF4-FFF2-40B4-BE49-F238E27FC236}">
                <a16:creationId xmlns:a16="http://schemas.microsoft.com/office/drawing/2014/main" id="{E59D26B6-15E5-4991-8442-831371A95E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272" y="3501008"/>
            <a:ext cx="2880000" cy="2160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idx="15"/>
          </p:nvPr>
        </p:nvSpPr>
        <p:spPr>
          <a:xfrm>
            <a:off x="2411760" y="620688"/>
            <a:ext cx="4302000" cy="8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Conclusion</a:t>
            </a:r>
            <a:endParaRPr sz="3600" dirty="0"/>
          </a:p>
        </p:txBody>
      </p:sp>
      <p:sp>
        <p:nvSpPr>
          <p:cNvPr id="15" name="Subtitle 14"/>
          <p:cNvSpPr>
            <a:spLocks noGrp="1"/>
          </p:cNvSpPr>
          <p:nvPr>
            <p:ph type="subTitle" idx="1"/>
          </p:nvPr>
        </p:nvSpPr>
        <p:spPr>
          <a:xfrm flipH="1">
            <a:off x="1187624" y="1936296"/>
            <a:ext cx="6768752" cy="4301016"/>
          </a:xfrm>
        </p:spPr>
        <p:txBody>
          <a:bodyPr/>
          <a:lstStyle/>
          <a:p>
            <a:pPr marL="571500" indent="-457200" algn="just">
              <a:buFont typeface="+mj-lt"/>
              <a:buAutoNum type="arabicPeriod"/>
            </a:pPr>
            <a:r>
              <a:rPr lang="en-US" sz="2000" dirty="0"/>
              <a:t>This Image Enhancement with Fusion system can recover degraded underwater images so that they can be easily seen by the human eye.</a:t>
            </a:r>
          </a:p>
          <a:p>
            <a:pPr marL="571500" indent="-457200" algn="just">
              <a:buFont typeface="+mj-lt"/>
              <a:buAutoNum type="arabicPeriod"/>
            </a:pPr>
            <a:r>
              <a:rPr lang="en-US" sz="2000" dirty="0"/>
              <a:t>This system only uses a single image as input. The single image then processed using the </a:t>
            </a:r>
            <a:r>
              <a:rPr lang="en-US" sz="2000" i="1" dirty="0"/>
              <a:t>White Balance</a:t>
            </a:r>
            <a:r>
              <a:rPr lang="en-US" sz="2000" dirty="0"/>
              <a:t> and CLAHE algorithms. White Balance aims to improve image quality by eliminating unwanted color casts. While CLAHE aims to improve contrast in images.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8"/>
          <p:cNvSpPr txBox="1">
            <a:spLocks noGrp="1"/>
          </p:cNvSpPr>
          <p:nvPr>
            <p:ph type="ctrTitle"/>
          </p:nvPr>
        </p:nvSpPr>
        <p:spPr>
          <a:xfrm flipH="1">
            <a:off x="2726850" y="3862985"/>
            <a:ext cx="3690300" cy="6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751" name="Google Shape;751;p48"/>
          <p:cNvSpPr txBox="1">
            <a:spLocks noGrp="1"/>
          </p:cNvSpPr>
          <p:nvPr>
            <p:ph type="subTitle" idx="1"/>
          </p:nvPr>
        </p:nvSpPr>
        <p:spPr>
          <a:xfrm flipH="1">
            <a:off x="3292050" y="4651147"/>
            <a:ext cx="2559900" cy="7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CF7D8CD-A11D-4C7E-922D-5458C43791B5}"/>
              </a:ext>
            </a:extLst>
          </p:cNvPr>
          <p:cNvSpPr>
            <a:spLocks noGrp="1"/>
          </p:cNvSpPr>
          <p:nvPr>
            <p:ph type="title" idx="15"/>
          </p:nvPr>
        </p:nvSpPr>
        <p:spPr/>
        <p:txBody>
          <a:bodyPr/>
          <a:lstStyle/>
          <a:p>
            <a:r>
              <a:rPr lang="en" sz="2800" b="1" dirty="0"/>
              <a:t>Background of the Study</a:t>
            </a:r>
            <a:endParaRPr lang="en-ID" sz="2800" dirty="0"/>
          </a:p>
        </p:txBody>
      </p:sp>
      <p:sp>
        <p:nvSpPr>
          <p:cNvPr id="16" name="Subtitle 14">
            <a:extLst>
              <a:ext uri="{FF2B5EF4-FFF2-40B4-BE49-F238E27FC236}">
                <a16:creationId xmlns:a16="http://schemas.microsoft.com/office/drawing/2014/main" id="{E0EE8E57-587F-4AC2-8F59-A7C21F524971}"/>
              </a:ext>
            </a:extLst>
          </p:cNvPr>
          <p:cNvSpPr>
            <a:spLocks noGrp="1"/>
          </p:cNvSpPr>
          <p:nvPr>
            <p:ph type="subTitle" idx="1"/>
          </p:nvPr>
        </p:nvSpPr>
        <p:spPr>
          <a:xfrm flipH="1">
            <a:off x="899592" y="1268760"/>
            <a:ext cx="6857589" cy="4110937"/>
          </a:xfrm>
        </p:spPr>
        <p:txBody>
          <a:bodyPr/>
          <a:lstStyle/>
          <a:p>
            <a:pPr algn="just"/>
            <a:r>
              <a:rPr lang="en-US" sz="2000" b="0" i="0" dirty="0">
                <a:solidFill>
                  <a:srgbClr val="474747"/>
                </a:solidFill>
                <a:effectLst/>
                <a:latin typeface="Hind Vadodara Light" panose="02000000000000000000" pitchFamily="2" charset="0"/>
                <a:cs typeface="Hind Vadodara Light" panose="02000000000000000000" pitchFamily="2" charset="0"/>
              </a:rPr>
              <a:t>		Water absorbs different wavelengths of light to different degrees. The longest wavelengths, with the lowest energy, are absorbed first. Red is the first to be absorbed, followed by orange &amp; yellow. The colors disappear underwater in the same order as they appear in the color spectrum. Even water at 5ft depth will have a noticeable loss of red.</a:t>
            </a:r>
            <a:endParaRPr lang="en-ID" sz="2000" dirty="0">
              <a:latin typeface="Hind Vadodara Light" panose="02000000000000000000" pitchFamily="2" charset="0"/>
              <a:cs typeface="Hind Vadodara Light" panose="02000000000000000000" pitchFamily="2" charset="0"/>
            </a:endParaRPr>
          </a:p>
          <a:p>
            <a:pPr algn="just"/>
            <a:endParaRPr lang="en-US" sz="2000" dirty="0">
              <a:latin typeface="Hind Vadodara Light" panose="02000000000000000000" pitchFamily="2" charset="0"/>
              <a:cs typeface="Hind Vadodara Light" panose="02000000000000000000" pitchFamily="2" charset="0"/>
            </a:endParaRPr>
          </a:p>
        </p:txBody>
      </p:sp>
      <p:pic>
        <p:nvPicPr>
          <p:cNvPr id="18" name="Picture 17">
            <a:extLst>
              <a:ext uri="{FF2B5EF4-FFF2-40B4-BE49-F238E27FC236}">
                <a16:creationId xmlns:a16="http://schemas.microsoft.com/office/drawing/2014/main" id="{0CBE5587-633D-42CB-91C3-80149989AA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936" y="3356992"/>
            <a:ext cx="3668985" cy="2751738"/>
          </a:xfrm>
          <a:prstGeom prst="rect">
            <a:avLst/>
          </a:prstGeom>
        </p:spPr>
      </p:pic>
    </p:spTree>
    <p:extLst>
      <p:ext uri="{BB962C8B-B14F-4D97-AF65-F5344CB8AC3E}">
        <p14:creationId xmlns:p14="http://schemas.microsoft.com/office/powerpoint/2010/main" val="1591051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p:nvPr/>
        </p:nvSpPr>
        <p:spPr>
          <a:xfrm>
            <a:off x="3164700" y="1739467"/>
            <a:ext cx="6691200" cy="892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378144"/>
            <a:ext cx="4302000" cy="8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Question</a:t>
            </a:r>
            <a:endParaRPr sz="3600" dirty="0"/>
          </a:p>
        </p:txBody>
      </p:sp>
      <p:sp>
        <p:nvSpPr>
          <p:cNvPr id="325" name="Google Shape;325;p40"/>
          <p:cNvSpPr txBox="1">
            <a:spLocks noGrp="1"/>
          </p:cNvSpPr>
          <p:nvPr>
            <p:ph type="subTitle" idx="1"/>
          </p:nvPr>
        </p:nvSpPr>
        <p:spPr>
          <a:xfrm flipH="1">
            <a:off x="4355976" y="2702685"/>
            <a:ext cx="4247048" cy="4155315"/>
          </a:xfrm>
          <a:prstGeom prst="rect">
            <a:avLst/>
          </a:prstGeom>
        </p:spPr>
        <p:txBody>
          <a:bodyPr spcFirstLastPara="1" wrap="square" lIns="91425" tIns="91425" rIns="91425" bIns="91425" anchor="t" anchorCtr="0">
            <a:noAutofit/>
          </a:bodyPr>
          <a:lstStyle/>
          <a:p>
            <a:pPr algn="l">
              <a:buNone/>
            </a:pPr>
            <a:r>
              <a:rPr lang="en-ID" sz="2000" dirty="0"/>
              <a:t>	The problem in this final project research are :</a:t>
            </a:r>
            <a:endParaRPr lang="en-US" sz="2000" dirty="0"/>
          </a:p>
          <a:p>
            <a:pPr algn="l"/>
            <a:r>
              <a:rPr lang="en-US" sz="2000" dirty="0"/>
              <a:t>How to restore underwater images visibility with just single image input.</a:t>
            </a:r>
          </a:p>
          <a:p>
            <a:pPr algn="l"/>
            <a:r>
              <a:rPr lang="en-US" sz="2000" dirty="0"/>
              <a:t>How to find the weight map of the degraded image input.</a:t>
            </a:r>
          </a:p>
          <a:p>
            <a:pPr algn="l"/>
            <a:r>
              <a:rPr lang="en-US" sz="2000" dirty="0"/>
              <a:t>How to apply the fusion algorithm to get underwater image with good visibility </a:t>
            </a:r>
            <a:br>
              <a:rPr lang="en-US" sz="2000" dirty="0"/>
            </a:br>
            <a:endParaRPr lang="en-US" sz="2000" dirty="0"/>
          </a:p>
        </p:txBody>
      </p:sp>
      <p:grpSp>
        <p:nvGrpSpPr>
          <p:cNvPr id="2" name="Google Shape;326;p40"/>
          <p:cNvGrpSpPr/>
          <p:nvPr/>
        </p:nvGrpSpPr>
        <p:grpSpPr>
          <a:xfrm>
            <a:off x="1068445" y="2236173"/>
            <a:ext cx="2427289" cy="3894867"/>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p:nvPr/>
        </p:nvSpPr>
        <p:spPr>
          <a:xfrm>
            <a:off x="3164700" y="1739467"/>
            <a:ext cx="6691200" cy="892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378144"/>
            <a:ext cx="4671280" cy="9504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 of the Study</a:t>
            </a:r>
            <a:endParaRPr dirty="0"/>
          </a:p>
        </p:txBody>
      </p:sp>
      <p:sp>
        <p:nvSpPr>
          <p:cNvPr id="325" name="Google Shape;325;p40"/>
          <p:cNvSpPr txBox="1">
            <a:spLocks noGrp="1"/>
          </p:cNvSpPr>
          <p:nvPr>
            <p:ph type="subTitle" idx="1"/>
          </p:nvPr>
        </p:nvSpPr>
        <p:spPr>
          <a:xfrm flipH="1">
            <a:off x="4211960" y="3068961"/>
            <a:ext cx="4247048" cy="4155315"/>
          </a:xfrm>
          <a:prstGeom prst="rect">
            <a:avLst/>
          </a:prstGeom>
        </p:spPr>
        <p:txBody>
          <a:bodyPr spcFirstLastPara="1" wrap="square" lIns="91425" tIns="91425" rIns="91425" bIns="91425" anchor="t" anchorCtr="0">
            <a:noAutofit/>
          </a:bodyPr>
          <a:lstStyle/>
          <a:p>
            <a:pPr algn="just">
              <a:buNone/>
            </a:pPr>
            <a:r>
              <a:rPr lang="en-ID" sz="2000" dirty="0"/>
              <a:t>	The objectives of  this final project :</a:t>
            </a:r>
            <a:endParaRPr lang="en-US" sz="2000" dirty="0"/>
          </a:p>
          <a:p>
            <a:pPr algn="just"/>
            <a:r>
              <a:rPr lang="en-US" sz="2000" dirty="0"/>
              <a:t>Perform image enhancement on degraded underwater images.</a:t>
            </a:r>
          </a:p>
          <a:p>
            <a:pPr algn="just"/>
            <a:r>
              <a:rPr lang="en-US" sz="2000" dirty="0"/>
              <a:t>Create underwater images that are more comfortable to view for human and improve image quality.</a:t>
            </a:r>
          </a:p>
          <a:p>
            <a:pPr algn="just"/>
            <a:r>
              <a:rPr lang="en-US" sz="2000" dirty="0"/>
              <a:t>To build an underwater images enhancement system that can be used on a microcontroller.</a:t>
            </a:r>
          </a:p>
        </p:txBody>
      </p:sp>
      <p:grpSp>
        <p:nvGrpSpPr>
          <p:cNvPr id="2" name="Google Shape;326;p40"/>
          <p:cNvGrpSpPr/>
          <p:nvPr/>
        </p:nvGrpSpPr>
        <p:grpSpPr>
          <a:xfrm>
            <a:off x="1068443" y="2236173"/>
            <a:ext cx="2427289" cy="3894867"/>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p:nvPr/>
        </p:nvSpPr>
        <p:spPr>
          <a:xfrm>
            <a:off x="3164700" y="1739467"/>
            <a:ext cx="6691200" cy="892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378144"/>
            <a:ext cx="4302000" cy="840000"/>
          </a:xfrm>
          <a:prstGeom prst="rect">
            <a:avLst/>
          </a:prstGeom>
        </p:spPr>
        <p:txBody>
          <a:bodyPr spcFirstLastPara="1" wrap="square" lIns="91425" tIns="91425" rIns="91425" bIns="91425" anchor="t" anchorCtr="0">
            <a:noAutofit/>
          </a:bodyPr>
          <a:lstStyle/>
          <a:p>
            <a:pPr lvl="0"/>
            <a:r>
              <a:rPr lang="en-US" dirty="0"/>
              <a:t>Scope and Limitation of the Study</a:t>
            </a:r>
            <a:endParaRPr dirty="0"/>
          </a:p>
        </p:txBody>
      </p:sp>
      <p:sp>
        <p:nvSpPr>
          <p:cNvPr id="325" name="Google Shape;325;p40"/>
          <p:cNvSpPr txBox="1">
            <a:spLocks noGrp="1"/>
          </p:cNvSpPr>
          <p:nvPr>
            <p:ph type="subTitle" idx="1"/>
          </p:nvPr>
        </p:nvSpPr>
        <p:spPr>
          <a:xfrm flipH="1">
            <a:off x="4211960" y="3068961"/>
            <a:ext cx="4247048" cy="4155315"/>
          </a:xfrm>
          <a:prstGeom prst="rect">
            <a:avLst/>
          </a:prstGeom>
        </p:spPr>
        <p:txBody>
          <a:bodyPr spcFirstLastPara="1" wrap="square" lIns="91425" tIns="91425" rIns="91425" bIns="91425" anchor="t" anchorCtr="0">
            <a:noAutofit/>
          </a:bodyPr>
          <a:lstStyle/>
          <a:p>
            <a:pPr algn="just">
              <a:buNone/>
            </a:pPr>
            <a:r>
              <a:rPr lang="en-ID" sz="2000" dirty="0"/>
              <a:t>	The  limitation of this final project are :</a:t>
            </a:r>
            <a:endParaRPr lang="en-US" sz="2000" dirty="0"/>
          </a:p>
          <a:p>
            <a:pPr algn="just"/>
            <a:r>
              <a:rPr lang="en-US" sz="2000" dirty="0"/>
              <a:t>This research is limited only to improve underwater scenes.</a:t>
            </a:r>
          </a:p>
          <a:p>
            <a:pPr algn="just"/>
            <a:r>
              <a:rPr lang="en-US" sz="2000" dirty="0"/>
              <a:t>Does not discuss how to take underwater pictures.</a:t>
            </a:r>
          </a:p>
          <a:p>
            <a:pPr algn="just"/>
            <a:r>
              <a:rPr lang="en-US" sz="2000" dirty="0"/>
              <a:t>This system only use a single input from degraded underwater image.</a:t>
            </a:r>
          </a:p>
        </p:txBody>
      </p:sp>
      <p:grpSp>
        <p:nvGrpSpPr>
          <p:cNvPr id="2" name="Google Shape;326;p40"/>
          <p:cNvGrpSpPr/>
          <p:nvPr/>
        </p:nvGrpSpPr>
        <p:grpSpPr>
          <a:xfrm>
            <a:off x="1068443" y="2236173"/>
            <a:ext cx="2427289" cy="3894867"/>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36712"/>
            <a:ext cx="8229600" cy="650336"/>
          </a:xfrm>
        </p:spPr>
        <p:txBody>
          <a:bodyPr>
            <a:normAutofit/>
          </a:bodyPr>
          <a:lstStyle/>
          <a:p>
            <a:pPr algn="ctr"/>
            <a:r>
              <a:rPr lang="en-ID" sz="3600" b="1" dirty="0">
                <a:solidFill>
                  <a:schemeClr val="tx1"/>
                </a:solidFill>
                <a:latin typeface="Teko Light"/>
              </a:rPr>
              <a:t>Method Overview</a:t>
            </a:r>
            <a:endParaRPr lang="en-US" sz="3600" b="1" dirty="0">
              <a:solidFill>
                <a:schemeClr val="tx1"/>
              </a:solidFill>
              <a:latin typeface="Teko Light"/>
            </a:endParaRPr>
          </a:p>
        </p:txBody>
      </p:sp>
      <p:sp>
        <p:nvSpPr>
          <p:cNvPr id="3" name="Content Placeholder 2"/>
          <p:cNvSpPr>
            <a:spLocks noGrp="1"/>
          </p:cNvSpPr>
          <p:nvPr>
            <p:ph idx="1"/>
          </p:nvPr>
        </p:nvSpPr>
        <p:spPr/>
        <p:txBody>
          <a:bodyPr/>
          <a:lstStyle/>
          <a:p>
            <a:endParaRPr lang="en-US" dirty="0"/>
          </a:p>
        </p:txBody>
      </p:sp>
      <p:pic>
        <p:nvPicPr>
          <p:cNvPr id="28673" name="Picture 1"/>
          <p:cNvPicPr>
            <a:picLocks noChangeAspect="1" noChangeArrowheads="1"/>
          </p:cNvPicPr>
          <p:nvPr/>
        </p:nvPicPr>
        <p:blipFill>
          <a:blip r:embed="rId3" cstate="print"/>
          <a:srcRect/>
          <a:stretch>
            <a:fillRect/>
          </a:stretch>
        </p:blipFill>
        <p:spPr bwMode="auto">
          <a:xfrm>
            <a:off x="611560" y="2132856"/>
            <a:ext cx="7200000" cy="3888432"/>
          </a:xfrm>
          <a:prstGeom prst="rect">
            <a:avLst/>
          </a:prstGeom>
          <a:noFill/>
          <a:ln w="9525">
            <a:noFill/>
            <a:miter lim="800000"/>
            <a:headEnd/>
            <a:tailEnd/>
          </a:ln>
        </p:spPr>
      </p:pic>
      <p:pic>
        <p:nvPicPr>
          <p:cNvPr id="8" name="Picture 7"/>
          <p:cNvPicPr/>
          <p:nvPr/>
        </p:nvPicPr>
        <p:blipFill>
          <a:blip r:embed="rId4" cstate="print"/>
          <a:srcRect/>
          <a:stretch>
            <a:fillRect/>
          </a:stretch>
        </p:blipFill>
        <p:spPr bwMode="auto">
          <a:xfrm>
            <a:off x="467544" y="3209488"/>
            <a:ext cx="1437528" cy="1011600"/>
          </a:xfrm>
          <a:prstGeom prst="rect">
            <a:avLst/>
          </a:prstGeom>
          <a:noFill/>
          <a:ln w="9525">
            <a:noFill/>
            <a:miter lim="800000"/>
            <a:headEnd/>
            <a:tailEnd/>
          </a:ln>
        </p:spPr>
      </p:pic>
      <p:pic>
        <p:nvPicPr>
          <p:cNvPr id="9" name="Picture 8"/>
          <p:cNvPicPr/>
          <p:nvPr/>
        </p:nvPicPr>
        <p:blipFill>
          <a:blip r:embed="rId5" cstate="print"/>
          <a:srcRect/>
          <a:stretch>
            <a:fillRect/>
          </a:stretch>
        </p:blipFill>
        <p:spPr bwMode="auto">
          <a:xfrm>
            <a:off x="7308304" y="2708920"/>
            <a:ext cx="1440000" cy="1025717"/>
          </a:xfrm>
          <a:prstGeom prst="rect">
            <a:avLst/>
          </a:prstGeom>
          <a:noFill/>
          <a:ln w="9525">
            <a:noFill/>
            <a:miter lim="800000"/>
            <a:headEnd/>
            <a:tailEnd/>
          </a:ln>
        </p:spPr>
      </p:pic>
      <p:sp>
        <p:nvSpPr>
          <p:cNvPr id="10" name="TextBox 9"/>
          <p:cNvSpPr txBox="1"/>
          <p:nvPr/>
        </p:nvSpPr>
        <p:spPr>
          <a:xfrm>
            <a:off x="467544" y="4221088"/>
            <a:ext cx="1440160" cy="369332"/>
          </a:xfrm>
          <a:prstGeom prst="rect">
            <a:avLst/>
          </a:prstGeom>
          <a:noFill/>
        </p:spPr>
        <p:txBody>
          <a:bodyPr wrap="square" rtlCol="0">
            <a:spAutoFit/>
          </a:bodyPr>
          <a:lstStyle/>
          <a:p>
            <a:pPr algn="ctr"/>
            <a:r>
              <a:rPr lang="en-ID" dirty="0"/>
              <a:t>Input</a:t>
            </a:r>
            <a:endParaRPr lang="en-US" dirty="0"/>
          </a:p>
        </p:txBody>
      </p:sp>
      <p:sp>
        <p:nvSpPr>
          <p:cNvPr id="11" name="TextBox 10"/>
          <p:cNvSpPr txBox="1"/>
          <p:nvPr/>
        </p:nvSpPr>
        <p:spPr>
          <a:xfrm>
            <a:off x="7380312" y="2348880"/>
            <a:ext cx="1440160" cy="369332"/>
          </a:xfrm>
          <a:prstGeom prst="rect">
            <a:avLst/>
          </a:prstGeom>
          <a:noFill/>
        </p:spPr>
        <p:txBody>
          <a:bodyPr wrap="square" rtlCol="0">
            <a:spAutoFit/>
          </a:bodyPr>
          <a:lstStyle/>
          <a:p>
            <a:pPr algn="ctr"/>
            <a:r>
              <a:rPr lang="en-ID" dirty="0"/>
              <a:t>Output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25147"/>
            <a:ext cx="8229600" cy="1401020"/>
          </a:xfrm>
        </p:spPr>
        <p:txBody>
          <a:bodyPr>
            <a:noAutofit/>
          </a:bodyPr>
          <a:lstStyle/>
          <a:p>
            <a:pPr algn="just">
              <a:buNone/>
            </a:pPr>
            <a:r>
              <a:rPr lang="en-US" sz="2000" b="0" i="0" dirty="0">
                <a:solidFill>
                  <a:srgbClr val="333333"/>
                </a:solidFill>
                <a:effectLst/>
                <a:latin typeface="+mj-lt"/>
                <a:ea typeface="宋体" panose="02010600030101010101" pitchFamily="2" charset="-122"/>
              </a:rPr>
              <a:t>  		Principle: Perfect Reflector assumes that the brightest spot on the image is the white point, and uses the white spot as a reference to automatically white balance the image. The brightest spot is defined as the maximum value of R+G+B</a:t>
            </a:r>
            <a:endParaRPr lang="en-US" sz="2000" kern="1200" dirty="0">
              <a:solidFill>
                <a:schemeClr val="tx1"/>
              </a:solidFill>
              <a:latin typeface="+mj-lt"/>
              <a:ea typeface="+mn-ea"/>
              <a:cs typeface="+mn-cs"/>
            </a:endParaRPr>
          </a:p>
          <a:p>
            <a:pPr algn="just">
              <a:buNone/>
            </a:pPr>
            <a:endParaRPr lang="en-US" sz="2000" dirty="0">
              <a:latin typeface="+mj-lt"/>
              <a:cs typeface="Teko Light" charset="0"/>
            </a:endParaRPr>
          </a:p>
        </p:txBody>
      </p:sp>
      <p:sp>
        <p:nvSpPr>
          <p:cNvPr id="2" name="Title 1"/>
          <p:cNvSpPr>
            <a:spLocks noGrp="1"/>
          </p:cNvSpPr>
          <p:nvPr>
            <p:ph type="title"/>
          </p:nvPr>
        </p:nvSpPr>
        <p:spPr/>
        <p:txBody>
          <a:bodyPr>
            <a:normAutofit/>
          </a:bodyPr>
          <a:lstStyle/>
          <a:p>
            <a:pPr algn="ctr"/>
            <a:r>
              <a:rPr lang="en-ID" sz="3200" dirty="0">
                <a:effectLst/>
              </a:rPr>
              <a:t>White Balance (Using Perfect Reflection Algorithm)</a:t>
            </a:r>
            <a:endParaRPr lang="en-US" sz="3200" dirty="0">
              <a:effectLst/>
            </a:endParaRPr>
          </a:p>
        </p:txBody>
      </p:sp>
      <p:pic>
        <p:nvPicPr>
          <p:cNvPr id="5" name="Picture 4">
            <a:extLst>
              <a:ext uri="{FF2B5EF4-FFF2-40B4-BE49-F238E27FC236}">
                <a16:creationId xmlns:a16="http://schemas.microsoft.com/office/drawing/2014/main" id="{F7CC1E45-D083-462D-A2B3-C345708AC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16" y="1346299"/>
            <a:ext cx="7427168" cy="2211942"/>
          </a:xfrm>
          <a:prstGeom prst="rect">
            <a:avLst/>
          </a:prstGeom>
        </p:spPr>
      </p:pic>
      <p:pic>
        <p:nvPicPr>
          <p:cNvPr id="7" name="Picture 6">
            <a:extLst>
              <a:ext uri="{FF2B5EF4-FFF2-40B4-BE49-F238E27FC236}">
                <a16:creationId xmlns:a16="http://schemas.microsoft.com/office/drawing/2014/main" id="{BB1E4813-BDB8-4CB3-8353-71354DEE07E0}"/>
              </a:ext>
            </a:extLst>
          </p:cNvPr>
          <p:cNvPicPr>
            <a:picLocks noChangeAspect="1"/>
          </p:cNvPicPr>
          <p:nvPr/>
        </p:nvPicPr>
        <p:blipFill>
          <a:blip r:embed="rId4"/>
          <a:stretch>
            <a:fillRect/>
          </a:stretch>
        </p:blipFill>
        <p:spPr>
          <a:xfrm>
            <a:off x="3395394" y="3596609"/>
            <a:ext cx="2353211" cy="11345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123734" y="1556792"/>
            <a:ext cx="9160230" cy="2292093"/>
          </a:xfrm>
          <a:prstGeom prst="rect">
            <a:avLst/>
          </a:prstGeom>
          <a:noFill/>
          <a:ln w="9525">
            <a:noFill/>
            <a:miter lim="800000"/>
            <a:headEnd/>
            <a:tailEnd/>
          </a:ln>
        </p:spPr>
      </p:pic>
      <p:sp>
        <p:nvSpPr>
          <p:cNvPr id="3" name="Content Placeholder 2"/>
          <p:cNvSpPr>
            <a:spLocks noGrp="1"/>
          </p:cNvSpPr>
          <p:nvPr>
            <p:ph idx="1"/>
          </p:nvPr>
        </p:nvSpPr>
        <p:spPr>
          <a:xfrm>
            <a:off x="457200" y="1711349"/>
            <a:ext cx="8229600" cy="4525963"/>
          </a:xfrm>
        </p:spPr>
        <p:txBody>
          <a:bodyPr>
            <a:normAutofit/>
          </a:bodyPr>
          <a:lstStyle/>
          <a:p>
            <a:pPr>
              <a:buNone/>
            </a:pPr>
            <a:r>
              <a:rPr lang="en-US" sz="1600" i="1" dirty="0"/>
              <a:t>		</a:t>
            </a:r>
            <a:endParaRPr lang="en-ID" sz="1800" dirty="0"/>
          </a:p>
          <a:p>
            <a:pPr>
              <a:buNone/>
            </a:pPr>
            <a:endParaRPr lang="en-ID" sz="1800" dirty="0"/>
          </a:p>
          <a:p>
            <a:pPr>
              <a:buNone/>
            </a:pPr>
            <a:endParaRPr lang="en-ID" sz="1800" dirty="0"/>
          </a:p>
          <a:p>
            <a:pPr>
              <a:buNone/>
            </a:pPr>
            <a:endParaRPr lang="en-ID" sz="1800" dirty="0"/>
          </a:p>
          <a:p>
            <a:pPr>
              <a:buNone/>
            </a:pPr>
            <a:r>
              <a:rPr lang="en-ID" sz="1800" dirty="0"/>
              <a:t>	</a:t>
            </a:r>
          </a:p>
          <a:p>
            <a:pPr>
              <a:buNone/>
            </a:pPr>
            <a:endParaRPr lang="en-ID" sz="1800" dirty="0"/>
          </a:p>
          <a:p>
            <a:pPr>
              <a:buNone/>
            </a:pPr>
            <a:endParaRPr lang="en-ID" sz="1800" dirty="0"/>
          </a:p>
          <a:p>
            <a:pPr>
              <a:buNone/>
            </a:pPr>
            <a:endParaRPr lang="en-ID" sz="1800" dirty="0"/>
          </a:p>
          <a:p>
            <a:pPr>
              <a:buNone/>
            </a:pPr>
            <a:endParaRPr lang="en-ID" sz="1800" dirty="0"/>
          </a:p>
          <a:p>
            <a:pPr>
              <a:buNone/>
            </a:pPr>
            <a:endParaRPr lang="en-ID" sz="1800" dirty="0"/>
          </a:p>
          <a:p>
            <a:pPr>
              <a:buNone/>
            </a:pPr>
            <a:endParaRPr lang="en-US" sz="1800" dirty="0"/>
          </a:p>
          <a:p>
            <a:pPr>
              <a:buNone/>
            </a:pPr>
            <a:endParaRPr lang="en-ID" sz="1800" dirty="0"/>
          </a:p>
          <a:p>
            <a:pPr>
              <a:buNone/>
            </a:pPr>
            <a:endParaRPr lang="en-ID" sz="1800" dirty="0"/>
          </a:p>
          <a:p>
            <a:pPr>
              <a:buNone/>
            </a:pPr>
            <a:endParaRPr lang="en-ID" sz="1800" dirty="0"/>
          </a:p>
          <a:p>
            <a:pPr>
              <a:buNone/>
            </a:pPr>
            <a:endParaRPr lang="en-US" sz="1800" dirty="0"/>
          </a:p>
          <a:p>
            <a:pPr>
              <a:buNone/>
            </a:pPr>
            <a:endParaRPr lang="en-ID" sz="1600" dirty="0"/>
          </a:p>
          <a:p>
            <a:pPr>
              <a:buNone/>
            </a:pPr>
            <a:endParaRPr lang="en-ID" sz="1600" dirty="0"/>
          </a:p>
          <a:p>
            <a:pPr>
              <a:buNone/>
            </a:pPr>
            <a:endParaRPr lang="en-ID" sz="1600" dirty="0"/>
          </a:p>
          <a:p>
            <a:pPr>
              <a:buNone/>
            </a:pPr>
            <a:endParaRPr lang="en-ID" sz="1600" dirty="0"/>
          </a:p>
          <a:p>
            <a:pPr>
              <a:buNone/>
            </a:pPr>
            <a:endParaRPr lang="en-ID" sz="1600" dirty="0"/>
          </a:p>
          <a:p>
            <a:pPr>
              <a:buNone/>
            </a:pPr>
            <a:endParaRPr lang="en-US" sz="1600" dirty="0"/>
          </a:p>
          <a:p>
            <a:pPr>
              <a:buNone/>
            </a:pPr>
            <a:endParaRPr lang="en-ID" sz="1600" dirty="0"/>
          </a:p>
          <a:p>
            <a:pPr>
              <a:buNone/>
            </a:pPr>
            <a:endParaRPr lang="en-US" sz="1600" dirty="0"/>
          </a:p>
          <a:p>
            <a:pPr>
              <a:buNone/>
            </a:pPr>
            <a:endParaRPr lang="en-US" sz="1600" dirty="0"/>
          </a:p>
        </p:txBody>
      </p:sp>
      <p:sp>
        <p:nvSpPr>
          <p:cNvPr id="2" name="Title 1"/>
          <p:cNvSpPr>
            <a:spLocks noGrp="1"/>
          </p:cNvSpPr>
          <p:nvPr>
            <p:ph type="title"/>
          </p:nvPr>
        </p:nvSpPr>
        <p:spPr>
          <a:xfrm>
            <a:off x="323528" y="332656"/>
            <a:ext cx="8520600" cy="763600"/>
          </a:xfrm>
        </p:spPr>
        <p:txBody>
          <a:bodyPr>
            <a:noAutofit/>
          </a:bodyPr>
          <a:lstStyle/>
          <a:p>
            <a:pPr algn="ctr"/>
            <a:r>
              <a:rPr lang="en-ID" sz="2800" dirty="0">
                <a:effectLst/>
              </a:rPr>
              <a:t>CLAHE</a:t>
            </a:r>
            <a:br>
              <a:rPr lang="en-ID" sz="2800" dirty="0">
                <a:effectLst/>
              </a:rPr>
            </a:br>
            <a:r>
              <a:rPr lang="en-ID" sz="2800" dirty="0">
                <a:effectLst/>
              </a:rPr>
              <a:t>(</a:t>
            </a:r>
            <a:r>
              <a:rPr lang="en-US" sz="2800" dirty="0">
                <a:effectLst/>
              </a:rPr>
              <a:t>Contrast-Limited Adaptive Histogram Equalization</a:t>
            </a:r>
            <a:r>
              <a:rPr lang="en-ID" sz="2800" dirty="0">
                <a:effectLst/>
              </a:rPr>
              <a:t>)</a:t>
            </a:r>
            <a:endParaRPr lang="en-US" sz="2800" dirty="0">
              <a:effectLst/>
            </a:endParaRPr>
          </a:p>
        </p:txBody>
      </p:sp>
      <p:sp>
        <p:nvSpPr>
          <p:cNvPr id="11" name="Title 1"/>
          <p:cNvSpPr txBox="1">
            <a:spLocks/>
          </p:cNvSpPr>
          <p:nvPr/>
        </p:nvSpPr>
        <p:spPr>
          <a:xfrm>
            <a:off x="611560" y="4869160"/>
            <a:ext cx="7834064" cy="16288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D" b="0" i="0" u="none" strike="noStrike" kern="1200" cap="none" spc="0" normalizeH="0" baseline="0" noProof="0" dirty="0">
              <a:ln>
                <a:noFill/>
              </a:ln>
              <a:solidFill>
                <a:schemeClr val="tx1"/>
              </a:solidFill>
              <a:effectLst/>
              <a:uLnTx/>
              <a:uFillTx/>
              <a:latin typeface="+mj-lt"/>
              <a:ea typeface="+mj-ea"/>
              <a:cs typeface="+mj-cs"/>
            </a:endParaRPr>
          </a:p>
          <a:p>
            <a:pPr lvl="0">
              <a:spcBef>
                <a:spcPct val="0"/>
              </a:spcBef>
              <a:defRPr/>
            </a:pPr>
            <a:r>
              <a:rPr kumimoji="0" lang="el-GR" b="0" i="0" u="none" strike="noStrike" kern="1200" cap="none" spc="0" normalizeH="0" baseline="0" noProof="0" dirty="0">
                <a:ln>
                  <a:noFill/>
                </a:ln>
                <a:solidFill>
                  <a:schemeClr val="tx1"/>
                </a:solidFill>
                <a:effectLst/>
                <a:uLnTx/>
                <a:uFillTx/>
                <a:latin typeface="+mj-lt"/>
                <a:ea typeface="+mj-ea"/>
                <a:cs typeface="+mj-cs"/>
              </a:rPr>
              <a:t>α</a:t>
            </a:r>
            <a:r>
              <a:rPr kumimoji="0" lang="en-ID" b="0" i="0" u="none" strike="noStrike" kern="1200" cap="none" spc="0" normalizeH="0" baseline="0" noProof="0" dirty="0">
                <a:ln>
                  <a:noFill/>
                </a:ln>
                <a:solidFill>
                  <a:schemeClr val="tx1"/>
                </a:solidFill>
                <a:effectLst/>
                <a:uLnTx/>
                <a:uFillTx/>
                <a:latin typeface="+mj-lt"/>
                <a:ea typeface="+mj-ea"/>
                <a:cs typeface="+mj-cs"/>
              </a:rPr>
              <a:t> = </a:t>
            </a:r>
            <a:r>
              <a:rPr lang="en-ID" dirty="0">
                <a:latin typeface="+mj-lt"/>
                <a:ea typeface="+mj-ea"/>
                <a:cs typeface="+mj-cs"/>
              </a:rPr>
              <a:t>C</a:t>
            </a:r>
            <a:r>
              <a:rPr kumimoji="0" lang="en-ID" b="0" i="0" u="none" strike="noStrike" kern="1200" cap="none" spc="0" normalizeH="0" baseline="0" noProof="0" dirty="0">
                <a:ln>
                  <a:noFill/>
                </a:ln>
                <a:solidFill>
                  <a:schemeClr val="tx1"/>
                </a:solidFill>
                <a:effectLst/>
                <a:uLnTx/>
                <a:uFillTx/>
                <a:latin typeface="+mj-lt"/>
                <a:ea typeface="+mj-ea"/>
                <a:cs typeface="+mj-cs"/>
              </a:rPr>
              <a:t>lip limit factor (</a:t>
            </a:r>
            <a:r>
              <a:rPr kumimoji="0" lang="en-US" b="0" i="0" u="none" strike="noStrike" kern="1200" cap="none" spc="0" normalizeH="0" baseline="0" noProof="0" dirty="0">
                <a:ln>
                  <a:noFill/>
                </a:ln>
                <a:solidFill>
                  <a:schemeClr val="tx1"/>
                </a:solidFill>
                <a:effectLst/>
                <a:uLnTx/>
                <a:uFillTx/>
                <a:latin typeface="+mj-lt"/>
                <a:ea typeface="+mj-ea"/>
                <a:cs typeface="+mj-cs"/>
              </a:rPr>
              <a:t>0-100</a:t>
            </a:r>
            <a:r>
              <a:rPr kumimoji="0" lang="en-ID" b="0" i="0" u="none" strike="noStrike" kern="1200" cap="none" spc="0" normalizeH="0" baseline="0" noProof="0" dirty="0">
                <a:ln>
                  <a:noFill/>
                </a:ln>
                <a:solidFill>
                  <a:schemeClr val="tx1"/>
                </a:solidFill>
                <a:effectLst/>
                <a:uLnTx/>
                <a:uFillTx/>
                <a:latin typeface="+mj-lt"/>
                <a:ea typeface="+mj-ea"/>
                <a:cs typeface="+mj-cs"/>
              </a:rPr>
              <a:t>)</a:t>
            </a:r>
            <a:br>
              <a:rPr kumimoji="0" lang="en-ID" b="0" i="0" u="none" strike="noStrike" kern="1200" cap="none" spc="0" normalizeH="0" baseline="0" noProof="0" dirty="0">
                <a:ln>
                  <a:noFill/>
                </a:ln>
                <a:solidFill>
                  <a:schemeClr val="tx1"/>
                </a:solidFill>
                <a:effectLst/>
                <a:uLnTx/>
                <a:uFillTx/>
                <a:latin typeface="+mj-lt"/>
                <a:ea typeface="+mj-ea"/>
                <a:cs typeface="+mj-cs"/>
              </a:rPr>
            </a:br>
            <a:r>
              <a:rPr lang="el-GR" dirty="0"/>
              <a:t>β</a:t>
            </a:r>
            <a:r>
              <a:rPr lang="en-ID" dirty="0"/>
              <a:t> = Clip limit </a:t>
            </a:r>
            <a:endParaRPr kumimoji="0" lang="en-ID" b="0" i="0" u="none" strike="noStrike" kern="1200" cap="none" spc="0" normalizeH="0" baseline="0" noProof="0" dirty="0">
              <a:ln>
                <a:noFill/>
              </a:ln>
              <a:solidFill>
                <a:schemeClr val="tx1"/>
              </a:solidFill>
              <a:effectLst/>
              <a:uLnTx/>
              <a:uFillTx/>
              <a:latin typeface="+mj-lt"/>
              <a:ea typeface="+mj-ea"/>
              <a:cs typeface="+mj-cs"/>
            </a:endParaRPr>
          </a:p>
          <a:p>
            <a:pPr lvl="0">
              <a:spcBef>
                <a:spcPct val="0"/>
              </a:spcBef>
              <a:defRPr/>
            </a:pPr>
            <a:r>
              <a:rPr lang="en-ID" dirty="0">
                <a:latin typeface="+mj-lt"/>
                <a:ea typeface="+mj-ea"/>
                <a:cs typeface="+mj-cs"/>
              </a:rPr>
              <a:t>M</a:t>
            </a:r>
            <a:r>
              <a:rPr kumimoji="0" lang="en-ID" b="0" i="0" u="none" strike="noStrike" kern="1200" cap="none" spc="0" normalizeH="0" baseline="0" noProof="0" dirty="0">
                <a:ln>
                  <a:noFill/>
                </a:ln>
                <a:solidFill>
                  <a:schemeClr val="tx1"/>
                </a:solidFill>
                <a:effectLst/>
                <a:uLnTx/>
                <a:uFillTx/>
                <a:latin typeface="+mj-lt"/>
                <a:ea typeface="+mj-ea"/>
                <a:cs typeface="+mj-cs"/>
              </a:rPr>
              <a:t>= </a:t>
            </a:r>
            <a:r>
              <a:rPr kumimoji="0" lang="en-ID" b="0" i="0" u="none" strike="noStrike" kern="1200" cap="none" spc="0" normalizeH="0" baseline="0" noProof="0" dirty="0" err="1">
                <a:ln>
                  <a:noFill/>
                </a:ln>
                <a:solidFill>
                  <a:schemeClr val="tx1"/>
                </a:solidFill>
                <a:effectLst/>
                <a:uLnTx/>
                <a:uFillTx/>
                <a:latin typeface="+mj-lt"/>
                <a:ea typeface="+mj-ea"/>
                <a:cs typeface="+mj-cs"/>
              </a:rPr>
              <a:t>Numbe</a:t>
            </a:r>
            <a:r>
              <a:rPr lang="en-ID" dirty="0">
                <a:latin typeface="+mj-lt"/>
                <a:ea typeface="+mj-ea"/>
                <a:cs typeface="+mj-cs"/>
              </a:rPr>
              <a:t>r of pixel</a:t>
            </a:r>
            <a:br>
              <a:rPr kumimoji="0" lang="en-ID" b="0" i="0" u="none" strike="noStrike" kern="1200" cap="none" spc="0" normalizeH="0" baseline="0" noProof="0" dirty="0">
                <a:ln>
                  <a:noFill/>
                </a:ln>
                <a:solidFill>
                  <a:schemeClr val="tx1"/>
                </a:solidFill>
                <a:effectLst/>
                <a:uLnTx/>
                <a:uFillTx/>
                <a:latin typeface="+mj-lt"/>
                <a:ea typeface="+mj-ea"/>
                <a:cs typeface="+mj-cs"/>
              </a:rPr>
            </a:br>
            <a:r>
              <a:rPr kumimoji="0" lang="en-ID" b="0" i="0" u="none" strike="noStrike" kern="1200" cap="none" spc="0" normalizeH="0" baseline="0" noProof="0" dirty="0">
                <a:ln>
                  <a:noFill/>
                </a:ln>
                <a:solidFill>
                  <a:schemeClr val="tx1"/>
                </a:solidFill>
                <a:effectLst/>
                <a:uLnTx/>
                <a:uFillTx/>
                <a:latin typeface="+mj-lt"/>
                <a:ea typeface="+mj-ea"/>
                <a:cs typeface="+mj-cs"/>
              </a:rPr>
              <a:t>N = </a:t>
            </a:r>
            <a:r>
              <a:rPr kumimoji="0" lang="en-ID" b="0" i="0" u="none" strike="noStrike" kern="1200" cap="none" spc="0" normalizeH="0" baseline="0" noProof="0" dirty="0" err="1">
                <a:ln>
                  <a:noFill/>
                </a:ln>
                <a:solidFill>
                  <a:schemeClr val="tx1"/>
                </a:solidFill>
                <a:effectLst/>
                <a:uLnTx/>
                <a:uFillTx/>
                <a:latin typeface="+mj-lt"/>
                <a:ea typeface="+mj-ea"/>
                <a:cs typeface="+mj-cs"/>
              </a:rPr>
              <a:t>grayscale</a:t>
            </a:r>
            <a:r>
              <a:rPr kumimoji="0" lang="en-ID" b="0" i="0" u="none" strike="noStrike" kern="1200" cap="none" spc="0" normalizeH="0" baseline="0" noProof="0" dirty="0">
                <a:ln>
                  <a:noFill/>
                </a:ln>
                <a:solidFill>
                  <a:schemeClr val="tx1"/>
                </a:solidFill>
                <a:effectLst/>
                <a:uLnTx/>
                <a:uFillTx/>
                <a:latin typeface="+mj-lt"/>
                <a:ea typeface="+mj-ea"/>
                <a:cs typeface="+mj-cs"/>
              </a:rPr>
              <a:t> value (256)</a:t>
            </a:r>
          </a:p>
          <a:p>
            <a:pPr lvl="0">
              <a:spcBef>
                <a:spcPct val="0"/>
              </a:spcBef>
              <a:defRPr/>
            </a:pPr>
            <a:r>
              <a:rPr lang="en-ID" dirty="0">
                <a:latin typeface="+mj-lt"/>
                <a:ea typeface="+mj-ea"/>
                <a:cs typeface="+mj-cs"/>
              </a:rPr>
              <a:t>S max = Maximum Slope</a:t>
            </a:r>
            <a:br>
              <a:rPr kumimoji="0" lang="en-US" b="0" i="0" u="none" strike="noStrike" kern="1200" cap="none" spc="0" normalizeH="0" baseline="0" noProof="0" dirty="0">
                <a:ln>
                  <a:noFill/>
                </a:ln>
                <a:solidFill>
                  <a:schemeClr val="tx1"/>
                </a:solidFill>
                <a:effectLst/>
                <a:uLnTx/>
                <a:uFillTx/>
                <a:latin typeface="+mj-lt"/>
                <a:ea typeface="+mj-ea"/>
                <a:cs typeface="+mj-cs"/>
              </a:rPr>
            </a:br>
            <a:endParaRPr kumimoji="0" lang="en-US" b="0"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p:cNvPicPr>
            <a:picLocks noChangeAspect="1" noChangeArrowheads="1"/>
          </p:cNvPicPr>
          <p:nvPr/>
        </p:nvPicPr>
        <p:blipFill>
          <a:blip r:embed="rId4" cstate="print"/>
          <a:srcRect/>
          <a:stretch>
            <a:fillRect/>
          </a:stretch>
        </p:blipFill>
        <p:spPr bwMode="auto">
          <a:xfrm>
            <a:off x="3851920" y="2636912"/>
            <a:ext cx="2303352" cy="3201913"/>
          </a:xfrm>
          <a:prstGeom prst="rect">
            <a:avLst/>
          </a:prstGeom>
          <a:noFill/>
          <a:ln w="9525">
            <a:noFill/>
            <a:miter lim="800000"/>
            <a:headEnd/>
            <a:tailEnd/>
          </a:ln>
        </p:spPr>
      </p:pic>
      <p:pic>
        <p:nvPicPr>
          <p:cNvPr id="2050" name="Picture 2"/>
          <p:cNvPicPr>
            <a:picLocks noChangeAspect="1" noChangeArrowheads="1"/>
          </p:cNvPicPr>
          <p:nvPr/>
        </p:nvPicPr>
        <p:blipFill>
          <a:blip r:embed="rId5" cstate="print"/>
          <a:srcRect/>
          <a:stretch>
            <a:fillRect/>
          </a:stretch>
        </p:blipFill>
        <p:spPr bwMode="auto">
          <a:xfrm>
            <a:off x="395536" y="3933056"/>
            <a:ext cx="3036918" cy="755526"/>
          </a:xfrm>
          <a:prstGeom prst="rect">
            <a:avLst/>
          </a:prstGeom>
          <a:noFill/>
          <a:ln w="9525">
            <a:noFill/>
            <a:miter lim="800000"/>
            <a:headEnd/>
            <a:tailEnd/>
          </a:ln>
        </p:spPr>
      </p:pic>
    </p:spTree>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7.jpeg"/></Relationships>
</file>

<file path=ppt/theme/_rels/theme5.xml.rels><?xml version="1.0" encoding="UTF-8" standalone="yes"?>
<Relationships xmlns="http://schemas.openxmlformats.org/package/2006/relationships"><Relationship Id="rId1" Type="http://schemas.openxmlformats.org/officeDocument/2006/relationships/image" Target="../media/image18.jpeg"/></Relationships>
</file>

<file path=ppt/theme/_rels/theme6.xml.rels><?xml version="1.0" encoding="UTF-8" standalone="yes"?>
<Relationships xmlns="http://schemas.openxmlformats.org/package/2006/relationships"><Relationship Id="rId1" Type="http://schemas.openxmlformats.org/officeDocument/2006/relationships/image" Target="../media/image18.jpeg"/></Relationships>
</file>

<file path=ppt/theme/_rels/theme7.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6.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7.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124458</TotalTime>
  <Words>6753</Words>
  <Application>Microsoft Office PowerPoint</Application>
  <PresentationFormat>On-screen Show (4:3)</PresentationFormat>
  <Paragraphs>435</Paragraphs>
  <Slides>21</Slides>
  <Notes>19</Notes>
  <HiddenSlides>0</HiddenSlides>
  <MMClips>0</MMClips>
  <ScaleCrop>false</ScaleCrop>
  <HeadingPairs>
    <vt:vector size="6" baseType="variant">
      <vt:variant>
        <vt:lpstr>Fonts Used</vt:lpstr>
      </vt:variant>
      <vt:variant>
        <vt:i4>28</vt:i4>
      </vt:variant>
      <vt:variant>
        <vt:lpstr>Theme</vt:lpstr>
      </vt:variant>
      <vt:variant>
        <vt:i4>7</vt:i4>
      </vt:variant>
      <vt:variant>
        <vt:lpstr>Slide Titles</vt:lpstr>
      </vt:variant>
      <vt:variant>
        <vt:i4>21</vt:i4>
      </vt:variant>
    </vt:vector>
  </HeadingPairs>
  <TitlesOfParts>
    <vt:vector size="56" baseType="lpstr">
      <vt:lpstr>宋体</vt:lpstr>
      <vt:lpstr>Arial</vt:lpstr>
      <vt:lpstr>Cabin</vt:lpstr>
      <vt:lpstr>Calibri</vt:lpstr>
      <vt:lpstr>charter</vt:lpstr>
      <vt:lpstr>CMR10</vt:lpstr>
      <vt:lpstr>CMSS8</vt:lpstr>
      <vt:lpstr>Constantia</vt:lpstr>
      <vt:lpstr>Fira Sans Extra Condensed Medium</vt:lpstr>
      <vt:lpstr>Hind Vadodara Light</vt:lpstr>
      <vt:lpstr>Hind Vadodara Medium</vt:lpstr>
      <vt:lpstr>IBM Plex Sans</vt:lpstr>
      <vt:lpstr>lato</vt:lpstr>
      <vt:lpstr>Lucida Sans</vt:lpstr>
      <vt:lpstr>Lucida Sans Unicode</vt:lpstr>
      <vt:lpstr>Nunito Light</vt:lpstr>
      <vt:lpstr>Proxima Nova</vt:lpstr>
      <vt:lpstr>Proxima Nova Semibold</vt:lpstr>
      <vt:lpstr>Raleway</vt:lpstr>
      <vt:lpstr>Roboto Condensed Light</vt:lpstr>
      <vt:lpstr>SppwkdAdvTT5ada87cc</vt:lpstr>
      <vt:lpstr>system-ui</vt:lpstr>
      <vt:lpstr>Teko Light</vt:lpstr>
      <vt:lpstr>Times New Roman</vt:lpstr>
      <vt:lpstr>TlvwvjAdvTTf2e4df62.I</vt:lpstr>
      <vt:lpstr>Verdana</vt:lpstr>
      <vt:lpstr>Wingdings 2</vt:lpstr>
      <vt:lpstr>Wingdings 3</vt:lpstr>
      <vt:lpstr>Science Fair Newsletter by Slidesgo</vt:lpstr>
      <vt:lpstr>1_Science Fair Newsletter by Slidesgo</vt:lpstr>
      <vt:lpstr>SlidesGo Final Pages</vt:lpstr>
      <vt:lpstr>Flow</vt:lpstr>
      <vt:lpstr>Concourse</vt:lpstr>
      <vt:lpstr>1_Concourse</vt:lpstr>
      <vt:lpstr>1_Flow</vt:lpstr>
      <vt:lpstr>Enhancement of Underwater Images with Fusion</vt:lpstr>
      <vt:lpstr>Background of the Study</vt:lpstr>
      <vt:lpstr>Background of the Study</vt:lpstr>
      <vt:lpstr>Research Question</vt:lpstr>
      <vt:lpstr>Objective of the Study</vt:lpstr>
      <vt:lpstr>Scope and Limitation of the Study</vt:lpstr>
      <vt:lpstr>Method Overview</vt:lpstr>
      <vt:lpstr>White Balance (Using Perfect Reflection Algorithm)</vt:lpstr>
      <vt:lpstr>CLAHE (Contrast-Limited Adaptive Histogram Equalization)</vt:lpstr>
      <vt:lpstr>Laplacian Contrast Weight</vt:lpstr>
      <vt:lpstr>Local Contrast </vt:lpstr>
      <vt:lpstr>Saliency Weight (Frequency-tuned) </vt:lpstr>
      <vt:lpstr>Exposedness Weight</vt:lpstr>
      <vt:lpstr>Normalize Weight</vt:lpstr>
      <vt:lpstr>Gaussian Pyramid (Normalized Weight)</vt:lpstr>
      <vt:lpstr>Laplacian Pyramid (WB &amp; CLAHE)  </vt:lpstr>
      <vt:lpstr>Fusion Process</vt:lpstr>
      <vt:lpstr>Test Results</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asus</dc:creator>
  <cp:lastModifiedBy>Hafidz Adhi Pramana</cp:lastModifiedBy>
  <cp:revision>4606</cp:revision>
  <dcterms:created xsi:type="dcterms:W3CDTF">2021-09-10T05:48:57Z</dcterms:created>
  <dcterms:modified xsi:type="dcterms:W3CDTF">2022-06-23T07:05:51Z</dcterms:modified>
</cp:coreProperties>
</file>